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82"/>
  </p:notesMasterIdLst>
  <p:sldIdLst>
    <p:sldId id="344" r:id="rId2"/>
    <p:sldId id="264" r:id="rId3"/>
    <p:sldId id="345" r:id="rId4"/>
    <p:sldId id="271" r:id="rId5"/>
    <p:sldId id="274" r:id="rId6"/>
    <p:sldId id="275" r:id="rId7"/>
    <p:sldId id="346" r:id="rId8"/>
    <p:sldId id="280" r:id="rId9"/>
    <p:sldId id="281" r:id="rId10"/>
    <p:sldId id="340" r:id="rId11"/>
    <p:sldId id="341" r:id="rId12"/>
    <p:sldId id="342" r:id="rId13"/>
    <p:sldId id="282" r:id="rId14"/>
    <p:sldId id="348" r:id="rId15"/>
    <p:sldId id="349" r:id="rId16"/>
    <p:sldId id="350" r:id="rId17"/>
    <p:sldId id="353" r:id="rId18"/>
    <p:sldId id="352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5" r:id="rId30"/>
    <p:sldId id="364" r:id="rId31"/>
    <p:sldId id="366" r:id="rId32"/>
    <p:sldId id="367" r:id="rId33"/>
    <p:sldId id="368" r:id="rId34"/>
    <p:sldId id="370" r:id="rId35"/>
    <p:sldId id="371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404" r:id="rId67"/>
    <p:sldId id="405" r:id="rId68"/>
    <p:sldId id="406" r:id="rId69"/>
    <p:sldId id="407" r:id="rId70"/>
    <p:sldId id="410" r:id="rId71"/>
    <p:sldId id="409" r:id="rId72"/>
    <p:sldId id="411" r:id="rId73"/>
    <p:sldId id="412" r:id="rId74"/>
    <p:sldId id="416" r:id="rId75"/>
    <p:sldId id="415" r:id="rId76"/>
    <p:sldId id="413" r:id="rId77"/>
    <p:sldId id="414" r:id="rId78"/>
    <p:sldId id="417" r:id="rId79"/>
    <p:sldId id="418" r:id="rId80"/>
    <p:sldId id="268" r:id="rId81"/>
  </p:sldIdLst>
  <p:sldSz cx="7315200" cy="4114800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alibri Light" panose="020F0302020204030204" pitchFamily="34" charset="0"/>
      <p:regular r:id="rId87"/>
      <p:italic r:id="rId88"/>
    </p:embeddedFont>
    <p:embeddedFont>
      <p:font typeface="나눔스퀘어라운드 Bold" panose="020B0600000101010101" pitchFamily="50" charset="-127"/>
      <p:bold r:id="rId89"/>
    </p:embeddedFont>
    <p:embeddedFont>
      <p:font typeface="나눔스퀘어라운드 ExtraBold" panose="020B0600000101010101" pitchFamily="50" charset="-127"/>
      <p:bold r:id="rId90"/>
    </p:embeddedFont>
    <p:embeddedFont>
      <p:font typeface="나눔스퀘어라운드 Regular" panose="020B0600000101010101" pitchFamily="50" charset="-127"/>
      <p:regular r:id="rId91"/>
    </p:embeddedFont>
  </p:embeddedFontLst>
  <p:defaultTextStyle>
    <a:defPPr>
      <a:defRPr lang="ko-KR"/>
    </a:defPPr>
    <a:lvl1pPr marL="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1pPr>
    <a:lvl2pPr marL="2743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2pPr>
    <a:lvl3pPr marL="5486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3pPr>
    <a:lvl4pPr marL="8229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4pPr>
    <a:lvl5pPr marL="109728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5pPr>
    <a:lvl6pPr marL="137160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16459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19202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21945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2304" userDrawn="1">
          <p15:clr>
            <a:srgbClr val="A4A3A4"/>
          </p15:clr>
        </p15:guide>
        <p15:guide id="3" pos="3438" userDrawn="1">
          <p15:clr>
            <a:srgbClr val="A4A3A4"/>
          </p15:clr>
        </p15:guide>
        <p15:guide id="4" pos="1193" userDrawn="1">
          <p15:clr>
            <a:srgbClr val="A4A3A4"/>
          </p15:clr>
        </p15:guide>
        <p15:guide id="5" orient="horz" pos="1976" userDrawn="1">
          <p15:clr>
            <a:srgbClr val="A4A3A4"/>
          </p15:clr>
        </p15:guide>
        <p15:guide id="6" orient="horz" pos="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B8E"/>
    <a:srgbClr val="00FDA5"/>
    <a:srgbClr val="434DFF"/>
    <a:srgbClr val="599DFD"/>
    <a:srgbClr val="3773FF"/>
    <a:srgbClr val="78ABFF"/>
    <a:srgbClr val="191F41"/>
    <a:srgbClr val="593CEE"/>
    <a:srgbClr val="404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2647" autoAdjust="0"/>
  </p:normalViewPr>
  <p:slideViewPr>
    <p:cSldViewPr snapToGrid="0">
      <p:cViewPr varScale="1">
        <p:scale>
          <a:sx n="131" d="100"/>
          <a:sy n="131" d="100"/>
        </p:scale>
        <p:origin x="792" y="86"/>
      </p:cViewPr>
      <p:guideLst>
        <p:guide orient="horz" pos="1296"/>
        <p:guide pos="2304"/>
        <p:guide pos="3438"/>
        <p:guide pos="1193"/>
        <p:guide orient="horz" pos="1976"/>
        <p:guide orient="horz" pos="6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fld id="{1B0EC05E-616E-4F68-93E1-49D10B84B810}" type="datetimeFigureOut">
              <a:rPr lang="ko-KR" altLang="en-US" smtClean="0"/>
              <a:pPr/>
              <a:t>2020-11-04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fld id="{E772E932-D127-49C3-894A-BA81EBD619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9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나눔스퀘어라운드 ExtraBold" panose="020B0600000101010101" pitchFamily="50" charset="-127"/>
        <a:ea typeface="나눔스퀘어라운드 ExtraBold" panose="020B0600000101010101" pitchFamily="50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나눔스퀘어라운드 ExtraBold" panose="020B0600000101010101" pitchFamily="50" charset="-127"/>
        <a:ea typeface="나눔스퀘어라운드 ExtraBold" panose="020B0600000101010101" pitchFamily="50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나눔스퀘어라운드 ExtraBold" panose="020B0600000101010101" pitchFamily="50" charset="-127"/>
        <a:ea typeface="나눔스퀘어라운드 ExtraBold" panose="020B0600000101010101" pitchFamily="50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나눔스퀘어라운드 ExtraBold" panose="020B0600000101010101" pitchFamily="50" charset="-127"/>
        <a:ea typeface="나눔스퀘어라운드 ExtraBold" panose="020B0600000101010101" pitchFamily="50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나눔스퀘어라운드 ExtraBold" panose="020B0600000101010101" pitchFamily="50" charset="-127"/>
        <a:ea typeface="나눔스퀘어라운드 Extra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me/G3to1ztI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448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논리적 추론이란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인간의 논리적인 추론 과정을 컴퓨팅 모델로 만드는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새롭게 입력된 정보와 우리가 이미 알고 있는 지식을 바탕으로 연쇄적인 추론을 통해 새로운 사실을 이끌어내는 것이죠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사람의 지식을 기호 형태로 표현하고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 기호들을 이용하여 사람의 논리적 추론 과정을 모방한 것으로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기호적 인공지능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symbolic AI)’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라고도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논리적 추론을 통해 만든 인공지능 시스템으로는 전문가 시스템이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2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학습은 컴퓨터가 데이터로부터 유의미한 규칙을 찾아내는 것을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데이터로 학습을 하면 분류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예측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군집 등의 일을 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데이터가 많을수록 학습이 더 정확하게 잘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최근 많이 사용되는 기계학습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Machine Learning)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역시 학습을 이용한 인공지능 기법이며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특히 기계학습의 한 종류인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딥러닝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Deep Learning)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발전하면서 소리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이미지 등 다양한 데이터로도 학습이 가능하게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38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인식이란 사물을 분별하고 판단하는 것을 의미합니다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사람이 눈을 통해 세상을 보고 특정 대상을 인식하고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귀를 통해 특정 소리를 듣고 어떤 소리를 구분하는 것이 인식에 해당합니다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분야의 인공지능 역시 센서를 통해 입력되는 데이터를 처리하여 어떤 이미지인지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어떤 소리인지 등을 판단하는 것이 가능합니다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19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설정한 규칙대로 그냥 작동하는 것은 인공지능이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012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설정한 규칙대로 그냥 작동하는 것은 인공지능이 아닙니다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281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사용자가 설정한 온도가 되었을 때 에어컨을 자동으로 작동하게 하는 기능은 인공지능이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이러한 기능은 정해진 규칙에 따라 작동하는 일반적인 프로그램에 따른 것이기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인공지능이 적용된 에어컨이라면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사용자의 사용 패턴을 학습하여 스스로 희망 온도를 설정하고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 온도가 되면 자동으로 작동하는 것을 예로 들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또 음성을 인식하여 사용자의 음성 명령을 인식하고 명령을 수행할 수 있다면 그 음성인식 부분은 인공지능이 적용되었다고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91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사용자가 설정한 온도가 되었을 때 에어컨을 자동으로 작동하게 하는 기능은 인공지능이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이러한 기능은 정해진 규칙에 따라 작동하는 일반적인 프로그램에 따른 것이기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인공지능이 적용된 에어컨이라면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사용자의 사용 패턴을 학습하여 스스로 희망 온도를 설정하고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 온도가 되면 자동으로 작동하는 것을 예로 들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또 음성을 인식하여 사용자의 음성 명령을 인식하고 명령을 수행할 수 있다면 그 음성인식 부분은 인공지능이 적용되었다고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5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56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285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초음파 센서를 통해 장애물을 감지하고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정해진 각도로 장애물을 피해가는 로봇청소기의 기능은 인공지능이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단순히 센서를 통해 주변 사물을 감지하고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정해진 규칙대로 움직이는 프로그램일 뿐이죠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인공지능이 적용된 로봇청소기는 초음파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센서뿐만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아니라 카메라 센서를 사용하여 주위 사물을 인식하고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집안의 구조를 학습하여 만들어낸 내부 지도에 따라 이동합니다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또 장애물을 감지했을 때 단순히 장애물이라고 판단하는 것이 아니라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그것이 사람의 발인지 또는 문턱인지 등을 구분하여 적절한 행동을 한다고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장애물을 피하는 각도 또한 정해진 각도대로 움직이는 것이 아니라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내부 지도 상 아직 청소를 하지 않은 방향을 판단하여 각도를 계산한 뒤 움직입니다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600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69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82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027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자율주행자동차가 카메라를 통해 감지된 물체들을 구분하는 기능은 인공지능입니다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자율주행자동차는 학습을 통해 주행 중 보이는 물체들을 감지하여 사람인지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자동차인지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신호등인지 등을 구분합니다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이때 중요한 것은 수많은 모습의 사람들을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사람’으로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구분하고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다양한 형태와 색깔의 자동차를 보고도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자동차’로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구분할 수 있어야 한다는 점입니다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더 나아가 그 사람 혹은 상대 자동차의 의도까지도 예측할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일반적인 컴퓨터 프로그램으로는 이러한 기능을 만들어낼 수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1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3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002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사진의 밝기나 분위기를 바꿔주는 이미지 필터 기능은 인공지능이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이미지 필터는 사용자가 선택하는 것에 따라 정해진 규칙대로 사진의 밝기나 색감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분위기를 바꿔주는 프로그램일 뿐입니다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인공지능이 적용된 사진 보정 기능은 사진 속 인물의 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턱 등의 위치를 감지하여 눈의 크기를 키우거나 턱을 더 갸름하게 만드는 등의 일을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또는 사진 속 얼굴의 위치를 감지하여 귀여운 스티커를 꾸며줄 수도 있죠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12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현재 위치에서 목적지까지 가는 가장 효율적인 길을 알려주는 내비게이션은 인공지능입니다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내비게이션에는 목적지까지 가는 많은 경로들 중 가장 효율적인 길을 찾는 탐색의 원리가 적용되어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특히 최근의 내비게이션은 음성 인식 비서 기능까지 탑재되어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안내뿐만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아니라 음악 재생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뉴스 검색 등의 기능까지 갖추고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탐색이 무엇인지는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주제에서 더 자세히 알아보도록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03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현재 위치에서 목적지까지 가는 가장 효율적인 길을 알려주는 내비게이션은 인공지능입니다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내비게이션에는 목적지까지 가는 많은 경로들 중 가장 효율적인 길을 찾는 탐색의 원리가 적용되어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특히 최근의 내비게이션은 음성 인식 비서 기능까지 탑재되어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안내뿐만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아니라 음악 재생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뉴스 검색 등의 기능까지 갖추고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탐색이 무엇인지는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주제에서 더 자세히 알아보도록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88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음성인식</a:t>
            </a:r>
            <a:r>
              <a:rPr lang="en-US" altLang="ko-KR" dirty="0"/>
              <a:t>,</a:t>
            </a:r>
            <a:r>
              <a:rPr lang="ko-KR" altLang="en-US" dirty="0"/>
              <a:t> 음성인식 스피커</a:t>
            </a:r>
            <a:r>
              <a:rPr lang="en-US" altLang="ko-KR" dirty="0"/>
              <a:t>,</a:t>
            </a:r>
            <a:r>
              <a:rPr lang="ko-KR" altLang="en-US" dirty="0"/>
              <a:t> 지능</a:t>
            </a:r>
            <a:r>
              <a:rPr lang="en-US" altLang="ko-KR" dirty="0"/>
              <a:t>,</a:t>
            </a:r>
            <a:r>
              <a:rPr lang="ko-KR" altLang="en-US" dirty="0"/>
              <a:t> 문제 해결</a:t>
            </a:r>
            <a:r>
              <a:rPr lang="en-US" altLang="ko-KR" dirty="0"/>
              <a:t>,</a:t>
            </a:r>
            <a:r>
              <a:rPr lang="ko-KR" altLang="en-US" dirty="0"/>
              <a:t> 탐색</a:t>
            </a:r>
            <a:r>
              <a:rPr lang="en-US" altLang="ko-KR" dirty="0"/>
              <a:t>,</a:t>
            </a:r>
            <a:r>
              <a:rPr lang="ko-KR" altLang="en-US" dirty="0"/>
              <a:t> 체스</a:t>
            </a:r>
            <a:r>
              <a:rPr lang="en-US" altLang="ko-KR" dirty="0"/>
              <a:t>,</a:t>
            </a:r>
            <a:r>
              <a:rPr lang="ko-KR" altLang="en-US" dirty="0"/>
              <a:t> 오목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스도쿠</a:t>
            </a:r>
            <a:r>
              <a:rPr lang="en-US" altLang="ko-KR" dirty="0"/>
              <a:t>,</a:t>
            </a:r>
            <a:r>
              <a:rPr lang="ko-KR" altLang="en-US" dirty="0"/>
              <a:t> 내비게이션</a:t>
            </a:r>
            <a:r>
              <a:rPr lang="en-US" altLang="ko-KR" dirty="0"/>
              <a:t>,</a:t>
            </a:r>
            <a:r>
              <a:rPr lang="ko-KR" altLang="en-US" dirty="0"/>
              <a:t> 논리적 추론</a:t>
            </a:r>
            <a:r>
              <a:rPr lang="en-US" altLang="ko-KR" dirty="0"/>
              <a:t>,</a:t>
            </a:r>
            <a:r>
              <a:rPr lang="ko-KR" altLang="en-US" dirty="0"/>
              <a:t>  기호적 인공지능</a:t>
            </a:r>
            <a:r>
              <a:rPr lang="en-US" altLang="ko-KR" dirty="0"/>
              <a:t>,</a:t>
            </a:r>
            <a:r>
              <a:rPr lang="ko-KR" altLang="en-US" dirty="0"/>
              <a:t> 전문가 시스템</a:t>
            </a:r>
            <a:r>
              <a:rPr lang="en-US" altLang="ko-KR" dirty="0"/>
              <a:t>,</a:t>
            </a:r>
            <a:r>
              <a:rPr lang="ko-KR" altLang="en-US" dirty="0"/>
              <a:t> 학습</a:t>
            </a:r>
            <a:r>
              <a:rPr lang="en-US" altLang="ko-KR" dirty="0"/>
              <a:t>,</a:t>
            </a:r>
            <a:r>
              <a:rPr lang="ko-KR" altLang="en-US" dirty="0"/>
              <a:t> 분류</a:t>
            </a:r>
            <a:r>
              <a:rPr lang="en-US" altLang="ko-KR" dirty="0"/>
              <a:t>,</a:t>
            </a:r>
            <a:r>
              <a:rPr lang="ko-KR" altLang="en-US" dirty="0"/>
              <a:t> 예측</a:t>
            </a:r>
            <a:r>
              <a:rPr lang="en-US" altLang="ko-KR" dirty="0"/>
              <a:t>,</a:t>
            </a:r>
            <a:r>
              <a:rPr lang="ko-KR" altLang="en-US" dirty="0"/>
              <a:t> 군집</a:t>
            </a:r>
            <a:r>
              <a:rPr lang="en-US" altLang="ko-KR" dirty="0"/>
              <a:t>,</a:t>
            </a:r>
            <a:r>
              <a:rPr lang="ko-KR" altLang="en-US" dirty="0"/>
              <a:t> 기계학습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인식</a:t>
            </a:r>
            <a:r>
              <a:rPr lang="en-US" altLang="ko-KR" dirty="0"/>
              <a:t>,</a:t>
            </a:r>
            <a:r>
              <a:rPr lang="ko-KR" altLang="en-US" dirty="0"/>
              <a:t> 데이터</a:t>
            </a:r>
            <a:r>
              <a:rPr lang="en-US" altLang="ko-KR" dirty="0"/>
              <a:t>,</a:t>
            </a:r>
            <a:r>
              <a:rPr lang="ko-KR" altLang="en-US" dirty="0"/>
              <a:t> 로봇청소기</a:t>
            </a:r>
            <a:r>
              <a:rPr lang="en-US" altLang="ko-KR" dirty="0"/>
              <a:t>,</a:t>
            </a:r>
            <a:r>
              <a:rPr lang="ko-KR" altLang="en-US" dirty="0"/>
              <a:t> 자율주행자동차</a:t>
            </a:r>
            <a:r>
              <a:rPr lang="en-US" altLang="ko-KR" dirty="0"/>
              <a:t>,</a:t>
            </a:r>
            <a:r>
              <a:rPr lang="ko-KR" altLang="en-US" dirty="0"/>
              <a:t> 감지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50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음성인식</a:t>
            </a:r>
            <a:r>
              <a:rPr lang="en-US" altLang="ko-KR" dirty="0"/>
              <a:t>,</a:t>
            </a:r>
            <a:r>
              <a:rPr lang="ko-KR" altLang="en-US" dirty="0"/>
              <a:t> 음성인식 스피커</a:t>
            </a:r>
            <a:r>
              <a:rPr lang="en-US" altLang="ko-KR" dirty="0"/>
              <a:t>,</a:t>
            </a:r>
            <a:r>
              <a:rPr lang="ko-KR" altLang="en-US" dirty="0"/>
              <a:t> 지능</a:t>
            </a:r>
            <a:r>
              <a:rPr lang="en-US" altLang="ko-KR" dirty="0"/>
              <a:t>,</a:t>
            </a:r>
            <a:r>
              <a:rPr lang="ko-KR" altLang="en-US" dirty="0"/>
              <a:t> 문제 해결</a:t>
            </a:r>
            <a:r>
              <a:rPr lang="en-US" altLang="ko-KR" dirty="0"/>
              <a:t>,</a:t>
            </a:r>
            <a:r>
              <a:rPr lang="ko-KR" altLang="en-US" dirty="0"/>
              <a:t> 탐색</a:t>
            </a:r>
            <a:r>
              <a:rPr lang="en-US" altLang="ko-KR" dirty="0"/>
              <a:t>,</a:t>
            </a:r>
            <a:r>
              <a:rPr lang="ko-KR" altLang="en-US" dirty="0"/>
              <a:t> 체스</a:t>
            </a:r>
            <a:r>
              <a:rPr lang="en-US" altLang="ko-KR" dirty="0"/>
              <a:t>,</a:t>
            </a:r>
            <a:r>
              <a:rPr lang="ko-KR" altLang="en-US" dirty="0"/>
              <a:t> 오목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스도쿠</a:t>
            </a:r>
            <a:r>
              <a:rPr lang="en-US" altLang="ko-KR" dirty="0"/>
              <a:t>,</a:t>
            </a:r>
            <a:r>
              <a:rPr lang="ko-KR" altLang="en-US" dirty="0"/>
              <a:t> 내비게이션</a:t>
            </a:r>
            <a:r>
              <a:rPr lang="en-US" altLang="ko-KR" dirty="0"/>
              <a:t>,</a:t>
            </a:r>
            <a:r>
              <a:rPr lang="ko-KR" altLang="en-US" dirty="0"/>
              <a:t> 논리적 추론</a:t>
            </a:r>
            <a:r>
              <a:rPr lang="en-US" altLang="ko-KR" dirty="0"/>
              <a:t>,</a:t>
            </a:r>
            <a:r>
              <a:rPr lang="ko-KR" altLang="en-US" dirty="0"/>
              <a:t>  기호적 인공지능</a:t>
            </a:r>
            <a:r>
              <a:rPr lang="en-US" altLang="ko-KR" dirty="0"/>
              <a:t>,</a:t>
            </a:r>
            <a:r>
              <a:rPr lang="ko-KR" altLang="en-US" dirty="0"/>
              <a:t> 전문가 시스템</a:t>
            </a:r>
            <a:r>
              <a:rPr lang="en-US" altLang="ko-KR" dirty="0"/>
              <a:t>,</a:t>
            </a:r>
            <a:r>
              <a:rPr lang="ko-KR" altLang="en-US" dirty="0"/>
              <a:t> 학습</a:t>
            </a:r>
            <a:r>
              <a:rPr lang="en-US" altLang="ko-KR" dirty="0"/>
              <a:t>,</a:t>
            </a:r>
            <a:r>
              <a:rPr lang="ko-KR" altLang="en-US" dirty="0"/>
              <a:t> 분류</a:t>
            </a:r>
            <a:r>
              <a:rPr lang="en-US" altLang="ko-KR" dirty="0"/>
              <a:t>,</a:t>
            </a:r>
            <a:r>
              <a:rPr lang="ko-KR" altLang="en-US" dirty="0"/>
              <a:t> 예측</a:t>
            </a:r>
            <a:r>
              <a:rPr lang="en-US" altLang="ko-KR" dirty="0"/>
              <a:t>,</a:t>
            </a:r>
            <a:r>
              <a:rPr lang="ko-KR" altLang="en-US" dirty="0"/>
              <a:t> 군집</a:t>
            </a:r>
            <a:r>
              <a:rPr lang="en-US" altLang="ko-KR" dirty="0"/>
              <a:t>,</a:t>
            </a:r>
            <a:r>
              <a:rPr lang="ko-KR" altLang="en-US" dirty="0"/>
              <a:t> 기계학습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인식</a:t>
            </a:r>
            <a:r>
              <a:rPr lang="en-US" altLang="ko-KR" dirty="0"/>
              <a:t>,</a:t>
            </a:r>
            <a:r>
              <a:rPr lang="ko-KR" altLang="en-US" dirty="0"/>
              <a:t> 데이터</a:t>
            </a:r>
            <a:r>
              <a:rPr lang="en-US" altLang="ko-KR" dirty="0"/>
              <a:t>,</a:t>
            </a:r>
            <a:r>
              <a:rPr lang="ko-KR" altLang="en-US" dirty="0"/>
              <a:t> 로봇청소기</a:t>
            </a:r>
            <a:r>
              <a:rPr lang="en-US" altLang="ko-KR" dirty="0"/>
              <a:t>,</a:t>
            </a:r>
            <a:r>
              <a:rPr lang="ko-KR" altLang="en-US" dirty="0"/>
              <a:t> 자율주행자동차</a:t>
            </a:r>
            <a:r>
              <a:rPr lang="en-US" altLang="ko-KR" dirty="0"/>
              <a:t>,</a:t>
            </a:r>
            <a:r>
              <a:rPr lang="ko-KR" altLang="en-US" dirty="0"/>
              <a:t> 감지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7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음성인식</a:t>
            </a:r>
            <a:r>
              <a:rPr lang="en-US" altLang="ko-KR" dirty="0"/>
              <a:t>,</a:t>
            </a:r>
            <a:r>
              <a:rPr lang="ko-KR" altLang="en-US" dirty="0"/>
              <a:t> 음성인식 스피커</a:t>
            </a:r>
            <a:r>
              <a:rPr lang="en-US" altLang="ko-KR" dirty="0"/>
              <a:t>,</a:t>
            </a:r>
            <a:r>
              <a:rPr lang="ko-KR" altLang="en-US" dirty="0"/>
              <a:t> 지능</a:t>
            </a:r>
            <a:r>
              <a:rPr lang="en-US" altLang="ko-KR" dirty="0"/>
              <a:t>,</a:t>
            </a:r>
            <a:r>
              <a:rPr lang="ko-KR" altLang="en-US" dirty="0"/>
              <a:t> 문제 해결</a:t>
            </a:r>
            <a:r>
              <a:rPr lang="en-US" altLang="ko-KR" dirty="0"/>
              <a:t>,</a:t>
            </a:r>
            <a:r>
              <a:rPr lang="ko-KR" altLang="en-US" dirty="0"/>
              <a:t> 탐색</a:t>
            </a:r>
            <a:r>
              <a:rPr lang="en-US" altLang="ko-KR" dirty="0"/>
              <a:t>,</a:t>
            </a:r>
            <a:r>
              <a:rPr lang="ko-KR" altLang="en-US" dirty="0"/>
              <a:t> 체스</a:t>
            </a:r>
            <a:r>
              <a:rPr lang="en-US" altLang="ko-KR" dirty="0"/>
              <a:t>,</a:t>
            </a:r>
            <a:r>
              <a:rPr lang="ko-KR" altLang="en-US" dirty="0"/>
              <a:t> 오목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스도쿠</a:t>
            </a:r>
            <a:r>
              <a:rPr lang="en-US" altLang="ko-KR" dirty="0"/>
              <a:t>,</a:t>
            </a:r>
            <a:r>
              <a:rPr lang="ko-KR" altLang="en-US" dirty="0"/>
              <a:t> 내비게이션</a:t>
            </a:r>
            <a:r>
              <a:rPr lang="en-US" altLang="ko-KR" dirty="0"/>
              <a:t>,</a:t>
            </a:r>
            <a:r>
              <a:rPr lang="ko-KR" altLang="en-US" dirty="0"/>
              <a:t> 논리적 추론</a:t>
            </a:r>
            <a:r>
              <a:rPr lang="en-US" altLang="ko-KR" dirty="0"/>
              <a:t>,</a:t>
            </a:r>
            <a:r>
              <a:rPr lang="ko-KR" altLang="en-US" dirty="0"/>
              <a:t>  기호적 인공지능</a:t>
            </a:r>
            <a:r>
              <a:rPr lang="en-US" altLang="ko-KR" dirty="0"/>
              <a:t>,</a:t>
            </a:r>
            <a:r>
              <a:rPr lang="ko-KR" altLang="en-US" dirty="0"/>
              <a:t> 전문가 시스템</a:t>
            </a:r>
            <a:r>
              <a:rPr lang="en-US" altLang="ko-KR" dirty="0"/>
              <a:t>,</a:t>
            </a:r>
            <a:r>
              <a:rPr lang="ko-KR" altLang="en-US" dirty="0"/>
              <a:t> 학습</a:t>
            </a:r>
            <a:r>
              <a:rPr lang="en-US" altLang="ko-KR" dirty="0"/>
              <a:t>,</a:t>
            </a:r>
            <a:r>
              <a:rPr lang="ko-KR" altLang="en-US" dirty="0"/>
              <a:t> 분류</a:t>
            </a:r>
            <a:r>
              <a:rPr lang="en-US" altLang="ko-KR" dirty="0"/>
              <a:t>,</a:t>
            </a:r>
            <a:r>
              <a:rPr lang="ko-KR" altLang="en-US" dirty="0"/>
              <a:t> 예측</a:t>
            </a:r>
            <a:r>
              <a:rPr lang="en-US" altLang="ko-KR" dirty="0"/>
              <a:t>,</a:t>
            </a:r>
            <a:r>
              <a:rPr lang="ko-KR" altLang="en-US" dirty="0"/>
              <a:t> 군집</a:t>
            </a:r>
            <a:r>
              <a:rPr lang="en-US" altLang="ko-KR" dirty="0"/>
              <a:t>,</a:t>
            </a:r>
            <a:r>
              <a:rPr lang="ko-KR" altLang="en-US" dirty="0"/>
              <a:t> 기계학습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인식</a:t>
            </a:r>
            <a:r>
              <a:rPr lang="en-US" altLang="ko-KR" dirty="0"/>
              <a:t>,</a:t>
            </a:r>
            <a:r>
              <a:rPr lang="ko-KR" altLang="en-US" dirty="0"/>
              <a:t> 데이터</a:t>
            </a:r>
            <a:r>
              <a:rPr lang="en-US" altLang="ko-KR" dirty="0"/>
              <a:t>,</a:t>
            </a:r>
            <a:r>
              <a:rPr lang="ko-KR" altLang="en-US" dirty="0"/>
              <a:t> 로봇청소기</a:t>
            </a:r>
            <a:r>
              <a:rPr lang="en-US" altLang="ko-KR" dirty="0"/>
              <a:t>,</a:t>
            </a:r>
            <a:r>
              <a:rPr lang="ko-KR" altLang="en-US" dirty="0"/>
              <a:t> 자율주행자동차</a:t>
            </a:r>
            <a:r>
              <a:rPr lang="en-US" altLang="ko-KR" dirty="0"/>
              <a:t>,</a:t>
            </a:r>
            <a:r>
              <a:rPr lang="ko-KR" altLang="en-US" dirty="0"/>
              <a:t> 감지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02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10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66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5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02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107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67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594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http://naver.me/G3to1ztI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85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28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음성인식 스피커를 사용해 본 적 있나요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음성인식 스피커에게 말을 하면 여러분이 말한 내용을 이해하고 적절한 응답을 해줍니다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예를 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ㅇㅇ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노래 들려줘’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오늘 부산 날씨 알려줘’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분 뒤에 약 먹으라고 알려줘’ 등의 명령을 내리면 음성인식 스피커가 여러분의 지시를 알아듣고 명령을 수행하죠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 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 스피커 외에도 우리는 생활 속에서 음성인식 내비게이션이나 스마트 가전제품 등 인공지능이 적용된 제품이나 서비스를 쉽게 접할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하지만 많은 사람들이 이러한 기술을 접할 때 그것이 인공지능인지 아닌지를 혼동하곤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인공지능이란 무엇일까요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인공지능과 일반적인 컴퓨터 프로그램 혹은 소프트웨어는 어떤 차이가 있을까요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 주제에서는 인공지능의 개념과 생활 속 인공지능의 사례에 대해 알아보고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엔트리로 인공지능 스피커 프로그램을 만들어보는 활동을 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 주제에서는 인공지능이 소리를 인식하는 과정에 대해 배워보고 엔트리 오디오 감지 기능을 이용하여 스마트 홈 프로그램을 만들어보는 활동을 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688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37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9125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255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6509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2890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90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6201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5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우리는 생활 속에서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인공지능’이라는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용어를 비교적 자주 듣는 시대에 살고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 인공지능이 적용된 제품이나 서비스 역시 쉽게 접할 수 있죠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차 산업혁명의 빼놓을 수 없는 키워드 중 하나이기도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도대체 인공지능이란 무엇일까요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인공지능이란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사람의 지능을 컴퓨터로 모방한 시스템을 의미합니다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사람의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지능’은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다양한 관점으로 볼 수 있기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지능을 바라보는 관점에 따라 인공지능을 만드는 방법도 다양한 분야로 나눌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일반적으로 인공지능 분야에서는 문제 해결과 탐색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추론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 인식 분야를 다루고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이러한 분야들에 대해서는 교재의 다음 주제부터 차근차근 다룰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12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32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251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725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6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75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5224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030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219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617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4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6956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329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55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733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8522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487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96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058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7676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071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OCR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은 사진 속 글자 위치를 찾고 어떤 글자인지 알아내는 기술입니다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기술은 영수증이나 명함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고지서 등에서 글자 정보를 가져와야 할 때 유용하게 사용될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또 책을 읽다가 어떤 내용을 텍스트로 저장하고 싶은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해당 페이지의 사진을 찍으면 그 페이지의 내용을 텍스트로 바꾸어 저장할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43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206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클로바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OCR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의 기능을 직접 체험해보세요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350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문장을 입력하면 원하는 목소리로 읽어주는 인공지능도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이러한 기술을 음성 합성이라고 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기술을 이용하면 동영상을 만들 때 목소리를 직접 녹음하지 않고도 음성 설명을 넣을 수 있어 편리합니다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외에도 뉴스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광고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오디오북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앱서비스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전시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도슨트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등 다양한 분야에서 활용이 가능합니다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최근 음성 합성 기술은 성우가 녹음한 것이라고 착각할 수 있을 정도로 음성이 매우 자연스럽습니다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438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클로바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보이스의 기능을 직접 체험해보세요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3933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실내 자율주행 로봇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AROUND 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는 쇼핑몰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공항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호텔 등 복잡한 대규모 실내 공간에서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자율주행하며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가이드를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AR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내비게이션을 통해 직관적인 정보를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실내에서도 현재 위치를 정확하게 파악할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가장 가까운 이동경로를 정확히 예측해 사용자를 안내합니다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길을 안내하는 동안에는 본체 디스플레이의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AR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내비게이션을 통해 이동 및 공간 정보를 생생하게 전달합니다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677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112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72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056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605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410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02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인공지능은 사람의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지능’을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모방하려는 노력에서 출발하였습니다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지능’은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다양한 관점에서 정의할 수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지능을 바라보는 관점에 따라 인공지능에서 다루는 분야도 달라집니다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인공지능에서는 일반적으로 다음과 같은 분야를 다룹니다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각 분야에 대해서는 교재의 다음 주제부터 자세히 다룰 예정이므로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여기서는 앞으로 다룰 내용에 대해 간단히 소개하겠습니다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3021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46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문제 해결이란 시작 상태에서 목적 상태까지 순서대로 어떤 과정을 거치며 가장 효율적인 길을 찾는 것을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예를 들면 체스 게임을 할 때의 문제 해결이란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체스의 말이 아무것도 없는 상태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시작 상태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에서 내가 승리하는 상태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목표 상태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에 도달하는 가장 효율적인 방법을 찾는 과정이라고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 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탐색이란 여러 개의 후보들 중에서 더 좋은 후보를 찾는 것을 의미합니다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탐색을 통해 문제를 해결하는 예시로는 앞에서 언급한 체스나 오목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스도쿠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같은 게임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내비게이션의 실시간 경로 찾기 등이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27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73418"/>
            <a:ext cx="54864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61223"/>
            <a:ext cx="54864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2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3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19075"/>
            <a:ext cx="1577340" cy="34871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19075"/>
            <a:ext cx="4640580" cy="34871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0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6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025843"/>
            <a:ext cx="630936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753678"/>
            <a:ext cx="630936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0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19075"/>
            <a:ext cx="6309360" cy="7953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008698"/>
            <a:ext cx="3094672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503045"/>
            <a:ext cx="3094672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008698"/>
            <a:ext cx="3109913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503045"/>
            <a:ext cx="3109913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1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92455"/>
            <a:ext cx="370332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2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92455"/>
            <a:ext cx="370332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52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19075"/>
            <a:ext cx="630936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095375"/>
            <a:ext cx="630936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 b="0" i="0">
                <a:solidFill>
                  <a:schemeClr val="tx1">
                    <a:tint val="75000"/>
                  </a:schemeClr>
                </a:solidFill>
                <a:ea typeface="나눔스퀘어라운드 ExtraBold" panose="020B0600000101010101" pitchFamily="50" charset="-127"/>
              </a:defRPr>
            </a:lvl1pPr>
          </a:lstStyle>
          <a:p>
            <a:fld id="{6022AF9D-4FA4-4272-8D6A-B5786B8FF041}" type="datetimeFigureOut">
              <a:rPr lang="ko-KR" altLang="en-US" smtClean="0"/>
              <a:pPr/>
              <a:t>2020-11-04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813810"/>
            <a:ext cx="246888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 b="0" i="0">
                <a:solidFill>
                  <a:schemeClr val="tx1">
                    <a:tint val="75000"/>
                  </a:schemeClr>
                </a:solidFill>
                <a:ea typeface="나눔스퀘어라운드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 b="0" i="0">
                <a:solidFill>
                  <a:schemeClr val="tx1">
                    <a:tint val="75000"/>
                  </a:schemeClr>
                </a:solidFill>
                <a:ea typeface="나눔스퀘어라운드 ExtraBold" panose="020B0600000101010101" pitchFamily="50" charset="-127"/>
              </a:defRPr>
            </a:lvl1pPr>
          </a:lstStyle>
          <a:p>
            <a:fld id="{0556DD20-99DF-4A39-8AF6-2689AC2FBB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2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1" hangingPunct="1">
        <a:lnSpc>
          <a:spcPct val="90000"/>
        </a:lnSpc>
        <a:spcBef>
          <a:spcPct val="0"/>
        </a:spcBef>
        <a:buNone/>
        <a:defRPr sz="2640" b="0" i="0" kern="1200">
          <a:solidFill>
            <a:schemeClr val="tx1"/>
          </a:solidFill>
          <a:latin typeface="+mj-lt"/>
          <a:ea typeface="나눔스퀘어라운드 ExtraBold" panose="020B0600000101010101" pitchFamily="50" charset="-127"/>
          <a:cs typeface="+mj-cs"/>
        </a:defRPr>
      </a:lvl1pPr>
    </p:titleStyle>
    <p:bodyStyle>
      <a:lvl1pPr marL="137160" indent="-137160" algn="l" defTabSz="54864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b="0" i="0" kern="1200">
          <a:solidFill>
            <a:schemeClr val="tx1"/>
          </a:solidFill>
          <a:latin typeface="+mn-lt"/>
          <a:ea typeface="나눔스퀘어라운드 ExtraBold" panose="020B0600000101010101" pitchFamily="50" charset="-127"/>
          <a:cs typeface="+mn-cs"/>
        </a:defRPr>
      </a:lvl1pPr>
      <a:lvl2pPr marL="4114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b="0" i="0" kern="1200">
          <a:solidFill>
            <a:schemeClr val="tx1"/>
          </a:solidFill>
          <a:latin typeface="+mn-lt"/>
          <a:ea typeface="나눔스퀘어라운드 ExtraBold" panose="020B0600000101010101" pitchFamily="50" charset="-127"/>
          <a:cs typeface="+mn-cs"/>
        </a:defRPr>
      </a:lvl2pPr>
      <a:lvl3pPr marL="6858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나눔스퀘어라운드 ExtraBold" panose="020B0600000101010101" pitchFamily="50" charset="-127"/>
          <a:cs typeface="+mn-cs"/>
        </a:defRPr>
      </a:lvl3pPr>
      <a:lvl4pPr marL="9601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b="0" i="0" kern="1200">
          <a:solidFill>
            <a:schemeClr val="tx1"/>
          </a:solidFill>
          <a:latin typeface="+mn-lt"/>
          <a:ea typeface="나눔스퀘어라운드 ExtraBold" panose="020B0600000101010101" pitchFamily="50" charset="-127"/>
          <a:cs typeface="+mn-cs"/>
        </a:defRPr>
      </a:lvl4pPr>
      <a:lvl5pPr marL="123444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b="0" i="0" kern="1200">
          <a:solidFill>
            <a:schemeClr val="tx1"/>
          </a:solidFill>
          <a:latin typeface="+mn-lt"/>
          <a:ea typeface="나눔스퀘어라운드 ExtraBold" panose="020B0600000101010101" pitchFamily="50" charset="-127"/>
          <a:cs typeface="+mn-cs"/>
        </a:defRPr>
      </a:lvl5pPr>
      <a:lvl6pPr marL="150876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angeul.naver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iuCruB1wcs?feature=oembed" TargetMode="External"/><Relationship Id="rId5" Type="http://schemas.openxmlformats.org/officeDocument/2006/relationships/hyperlink" Target="https://youtu.be/0iuCruB1wcs" TargetMode="Externa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aver.me/G3to1ztI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va.ai/ocr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va.ai/voice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v.naver.com/v/4989239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BD8FCF-C2AB-6148-A5AD-BE4D4C798389}"/>
              </a:ext>
            </a:extLst>
          </p:cNvPr>
          <p:cNvSpPr/>
          <p:nvPr/>
        </p:nvSpPr>
        <p:spPr>
          <a:xfrm>
            <a:off x="-118873" y="-47673"/>
            <a:ext cx="7434073" cy="4195924"/>
          </a:xfrm>
          <a:prstGeom prst="rect">
            <a:avLst/>
          </a:prstGeom>
          <a:solidFill>
            <a:srgbClr val="79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5F3250-8683-1B4C-9AD6-3CFB89C63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23"/>
          <a:stretch/>
        </p:blipFill>
        <p:spPr>
          <a:xfrm>
            <a:off x="4231590" y="403358"/>
            <a:ext cx="3083610" cy="3412247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2176BCF-1458-48B2-9CB6-EC8BAB97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785" y="-303713"/>
            <a:ext cx="3889285" cy="25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BED0C7-77A8-5949-8CDC-119DD8C39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" y="114652"/>
            <a:ext cx="1225490" cy="5158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F28323-F716-6449-B4F6-D9DF80F1D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660" y="202971"/>
            <a:ext cx="1371697" cy="110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3C4E8D-9C4F-914F-88C8-DC99B900CAD1}"/>
              </a:ext>
            </a:extLst>
          </p:cNvPr>
          <p:cNvSpPr txBox="1"/>
          <p:nvPr/>
        </p:nvSpPr>
        <p:spPr>
          <a:xfrm>
            <a:off x="105496" y="803339"/>
            <a:ext cx="342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소프트웨어야놀자 </a:t>
            </a:r>
            <a:r>
              <a:rPr lang="en-US" altLang="ko-KR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교육 시리즈</a:t>
            </a:r>
            <a:endParaRPr lang="ko-KR" altLang="en-US" sz="3200" b="1" kern="500" spc="-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F8A8C31-82F6-0A43-ACEB-03E8CB39AB04}"/>
              </a:ext>
            </a:extLst>
          </p:cNvPr>
          <p:cNvCxnSpPr>
            <a:cxnSpLocks/>
          </p:cNvCxnSpPr>
          <p:nvPr/>
        </p:nvCxnSpPr>
        <p:spPr>
          <a:xfrm>
            <a:off x="208737" y="1132505"/>
            <a:ext cx="22947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7937294-8BCE-254A-BB67-FF2A14C46BFF}"/>
              </a:ext>
            </a:extLst>
          </p:cNvPr>
          <p:cNvCxnSpPr/>
          <p:nvPr/>
        </p:nvCxnSpPr>
        <p:spPr>
          <a:xfrm>
            <a:off x="1354199" y="202971"/>
            <a:ext cx="0" cy="1107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DE1D1C-F875-C048-BF55-5D333CBB591E}"/>
              </a:ext>
            </a:extLst>
          </p:cNvPr>
          <p:cNvSpPr txBox="1"/>
          <p:nvPr/>
        </p:nvSpPr>
        <p:spPr>
          <a:xfrm>
            <a:off x="105496" y="1226793"/>
            <a:ext cx="3996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28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en-US" altLang="ko-KR" sz="28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8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인공지능이란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BEE94C-DB88-482F-A886-58B2DA1BEC90}"/>
              </a:ext>
            </a:extLst>
          </p:cNvPr>
          <p:cNvSpPr/>
          <p:nvPr/>
        </p:nvSpPr>
        <p:spPr>
          <a:xfrm>
            <a:off x="-118873" y="3565451"/>
            <a:ext cx="7434073" cy="581114"/>
          </a:xfrm>
          <a:prstGeom prst="rect">
            <a:avLst/>
          </a:prstGeom>
          <a:solidFill>
            <a:srgbClr val="5C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34D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FBDEC-6738-4F20-B7F5-B2F45A1E822D}"/>
              </a:ext>
            </a:extLst>
          </p:cNvPr>
          <p:cNvSpPr txBox="1"/>
          <p:nvPr/>
        </p:nvSpPr>
        <p:spPr>
          <a:xfrm>
            <a:off x="-118873" y="3631701"/>
            <a:ext cx="5712692" cy="443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문서는 나눔글꼴로 작성되었습니다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나눔글꼴 미설치시 폰트 깨짐 현상이 있을 수 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설치하기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83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8B00FE97-8A22-4E6B-83CE-418E159A932E}"/>
              </a:ext>
            </a:extLst>
          </p:cNvPr>
          <p:cNvSpPr/>
          <p:nvPr/>
        </p:nvSpPr>
        <p:spPr>
          <a:xfrm>
            <a:off x="187881" y="1577981"/>
            <a:ext cx="1454179" cy="9588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spc="-1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AF95C-CC0E-4A02-8C21-E7C2C0247FF8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C8E99F-C168-48D1-8683-D9207D41606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02C2A-0293-8F46-B220-EDC38EAEC1FA}"/>
              </a:ext>
            </a:extLst>
          </p:cNvPr>
          <p:cNvSpPr txBox="1"/>
          <p:nvPr/>
        </p:nvSpPr>
        <p:spPr>
          <a:xfrm>
            <a:off x="1081611" y="1241792"/>
            <a:ext cx="5334902" cy="177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ko-KR" altLang="en-US" sz="16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논리적 추론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36525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사람의 논리적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추론 과정을 컴퓨팅 모델로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만드는 것</a:t>
            </a:r>
            <a:endParaRPr kumimoji="1"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ore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36525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새롭게 입력된 정보와 우리가 이미 알고 있는 지식을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바탕으로 연쇄적인 추론을 통해 새로운 사실을 이끌어내는 것</a:t>
            </a:r>
            <a:endParaRPr kumimoji="1" lang="ko-Kore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582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D19DDAC-7E55-43C7-90EF-48D1D008992D}"/>
              </a:ext>
            </a:extLst>
          </p:cNvPr>
          <p:cNvSpPr txBox="1"/>
          <p:nvPr/>
        </p:nvSpPr>
        <p:spPr>
          <a:xfrm>
            <a:off x="1229321" y="1276199"/>
            <a:ext cx="4921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spc="-1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</a:t>
            </a:r>
            <a:endParaRPr kumimoji="1" lang="ko-Kore-KR" altLang="en-US" sz="1600" spc="-1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1400" b="1" dirty="0"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1400" b="1" dirty="0">
              <a:ea typeface="나눔스퀘어라운드 ExtraBold" panose="020B0600000101010101" pitchFamily="50" charset="-127"/>
            </a:endParaRPr>
          </a:p>
          <a:p>
            <a:pPr marL="136525" indent="-136525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데이터로부터 유의미한 규칙을 찾아내는 것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36525" indent="-136525">
              <a:buFont typeface="Arial" panose="020B0604020202020204" pitchFamily="34" charset="0"/>
              <a:buChar char="•"/>
            </a:pP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36525" indent="-136525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기계학습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kumimoji="1" lang="ko-KR" altLang="en-US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딥러닝</a:t>
            </a:r>
            <a:endParaRPr kumimoji="1" lang="ko-Kore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ore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DDA72-F02C-46BC-8488-D56C5BE76FD5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C93005-7E15-47DB-ABB8-B907108CEDE1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EE38CD-1ADA-47DA-B043-AC14D065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02" y="1749824"/>
            <a:ext cx="1157591" cy="11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C3D5FED-0B94-43D7-AFB1-2BD096235736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1D4ADF-9B81-4F82-AC53-F6789F50E3FB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C2E2C-7FE2-4DA1-89D4-48300B9B8F21}"/>
              </a:ext>
            </a:extLst>
          </p:cNvPr>
          <p:cNvSpPr txBox="1"/>
          <p:nvPr/>
        </p:nvSpPr>
        <p:spPr>
          <a:xfrm>
            <a:off x="930556" y="1100927"/>
            <a:ext cx="5443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spc="-1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인식</a:t>
            </a:r>
            <a:endParaRPr kumimoji="1" lang="ko-Kore-KR" altLang="en-US" sz="1600" spc="-1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kumimoji="1"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kumimoji="1"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36525" indent="-136525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사물을 분별하고 판단하는 것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kumimoji="1" lang="en-US" altLang="ko-Kore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36525" indent="-136525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데이터를 처리하여 어떤 이미지인지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소리인지 등을 판단</a:t>
            </a:r>
            <a:endParaRPr kumimoji="1" lang="ko-Kore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kumimoji="1" lang="en-US" altLang="ko-Kore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71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인공지능일까요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984786-E429-450A-8D7E-320178D1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9" y="1451518"/>
            <a:ext cx="3250659" cy="1211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BD2DB-EEF9-4B68-AA0E-B6062DFD652B}"/>
              </a:ext>
            </a:extLst>
          </p:cNvPr>
          <p:cNvSpPr txBox="1"/>
          <p:nvPr/>
        </p:nvSpPr>
        <p:spPr>
          <a:xfrm>
            <a:off x="3714216" y="1453615"/>
            <a:ext cx="336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온도가 되면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에어컨을 자동으로 작동하게 하는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E6EA2-01A7-4A1F-9C80-9F80B1BD974B}"/>
              </a:ext>
            </a:extLst>
          </p:cNvPr>
          <p:cNvSpPr txBox="1"/>
          <p:nvPr/>
        </p:nvSpPr>
        <p:spPr>
          <a:xfrm>
            <a:off x="4716276" y="213796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B2C546-E54C-48F4-A808-CE3D0C2A3223}"/>
              </a:ext>
            </a:extLst>
          </p:cNvPr>
          <p:cNvSpPr/>
          <p:nvPr/>
        </p:nvSpPr>
        <p:spPr>
          <a:xfrm>
            <a:off x="5660460" y="2137966"/>
            <a:ext cx="52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81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984786-E429-450A-8D7E-320178D1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9" y="1451518"/>
            <a:ext cx="3250659" cy="1211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C08DC-8F21-42AC-89C6-3B18F48807F8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인공지능일까요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0F3A10-BA78-4C0D-9F82-A1DA648EE7A5}"/>
              </a:ext>
            </a:extLst>
          </p:cNvPr>
          <p:cNvSpPr/>
          <p:nvPr/>
        </p:nvSpPr>
        <p:spPr>
          <a:xfrm>
            <a:off x="5660460" y="2137966"/>
            <a:ext cx="52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C4962-2699-4FBC-AED2-DB9DCE35C8AC}"/>
              </a:ext>
            </a:extLst>
          </p:cNvPr>
          <p:cNvSpPr txBox="1"/>
          <p:nvPr/>
        </p:nvSpPr>
        <p:spPr>
          <a:xfrm>
            <a:off x="3714216" y="1453615"/>
            <a:ext cx="336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온도가 되면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에어컨을 자동으로 작동하게 하는 기능</a:t>
            </a:r>
          </a:p>
        </p:txBody>
      </p:sp>
    </p:spTree>
    <p:extLst>
      <p:ext uri="{BB962C8B-B14F-4D97-AF65-F5344CB8AC3E}">
        <p14:creationId xmlns:p14="http://schemas.microsoft.com/office/powerpoint/2010/main" val="83951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984786-E429-450A-8D7E-320178D1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9" y="1451518"/>
            <a:ext cx="3250659" cy="1211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EAD880-31EB-4CCC-8871-CEA2F339FEDF}"/>
              </a:ext>
            </a:extLst>
          </p:cNvPr>
          <p:cNvSpPr txBox="1"/>
          <p:nvPr/>
        </p:nvSpPr>
        <p:spPr>
          <a:xfrm>
            <a:off x="3714216" y="1453615"/>
            <a:ext cx="336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온도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되면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에어컨을 자동으로 작동하게 하는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21CC1-718B-4761-9834-426C38E991B5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인공지능이라면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...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8E03FB-E315-CE46-B127-5B3F717604D6}"/>
              </a:ext>
            </a:extLst>
          </p:cNvPr>
          <p:cNvSpPr/>
          <p:nvPr/>
        </p:nvSpPr>
        <p:spPr>
          <a:xfrm>
            <a:off x="5172561" y="2137966"/>
            <a:ext cx="52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87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984786-E429-450A-8D7E-320178D1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9" y="1451518"/>
            <a:ext cx="3250659" cy="1211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BD2DB-EEF9-4B68-AA0E-B6062DFD652B}"/>
              </a:ext>
            </a:extLst>
          </p:cNvPr>
          <p:cNvSpPr txBox="1"/>
          <p:nvPr/>
        </p:nvSpPr>
        <p:spPr>
          <a:xfrm>
            <a:off x="3714216" y="1451518"/>
            <a:ext cx="33674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고객의 사용 패턴을 학습하여</a:t>
            </a:r>
            <a:endParaRPr lang="en-US" altLang="ko-KR" sz="1400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스스로 설정한 희망 온도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되면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에어컨을 자동으로 작동하게 하는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266BB-5C9E-4E7A-9530-A1770FEC0C2C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인공지능이라면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...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65AEE9-F4FD-B649-9D9C-EF2012B6F2C4}"/>
              </a:ext>
            </a:extLst>
          </p:cNvPr>
          <p:cNvSpPr/>
          <p:nvPr/>
        </p:nvSpPr>
        <p:spPr>
          <a:xfrm>
            <a:off x="5172561" y="2137966"/>
            <a:ext cx="5533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81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인공지능일까요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E6EA2-01A7-4A1F-9C80-9F80B1BD974B}"/>
              </a:ext>
            </a:extLst>
          </p:cNvPr>
          <p:cNvSpPr txBox="1"/>
          <p:nvPr/>
        </p:nvSpPr>
        <p:spPr>
          <a:xfrm>
            <a:off x="4716276" y="2145575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3798343" y="1451518"/>
            <a:ext cx="336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센서를 통해 장애물을 감지하고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정해진 각도로 피해가는 로봇 청소기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6630F2-74A0-4F80-8B1B-7F6EB211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9" y="1935752"/>
            <a:ext cx="3250659" cy="120114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9A1D4B31-1610-4D57-9F2E-44366A0E7D8E}"/>
              </a:ext>
            </a:extLst>
          </p:cNvPr>
          <p:cNvSpPr/>
          <p:nvPr/>
        </p:nvSpPr>
        <p:spPr>
          <a:xfrm>
            <a:off x="1432562" y="1388735"/>
            <a:ext cx="2084296" cy="594447"/>
          </a:xfrm>
          <a:prstGeom prst="wedgeRoundRectCallout">
            <a:avLst>
              <a:gd name="adj1" fmla="val -38662"/>
              <a:gd name="adj2" fmla="val 9239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앞에 장애물이 있군</a:t>
            </a:r>
            <a:r>
              <a:rPr lang="en-US" altLang="ko-KR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정해진대로 오른쪽으로 </a:t>
            </a:r>
            <a:r>
              <a:rPr lang="en-US" altLang="ko-KR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90</a:t>
            </a:r>
            <a:r>
              <a:rPr lang="ko-KR" altLang="en-US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 </a:t>
            </a:r>
            <a:endParaRPr lang="en-US" altLang="ko-KR" sz="105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틀어야겠다</a:t>
            </a:r>
            <a:r>
              <a:rPr lang="en-US" altLang="ko-KR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05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95F04-7014-4272-813C-DD4663240DF9}"/>
              </a:ext>
            </a:extLst>
          </p:cNvPr>
          <p:cNvSpPr txBox="1"/>
          <p:nvPr/>
        </p:nvSpPr>
        <p:spPr>
          <a:xfrm>
            <a:off x="4716276" y="213796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52F57A-B189-4E82-AE4D-628651E5D2E4}"/>
              </a:ext>
            </a:extLst>
          </p:cNvPr>
          <p:cNvSpPr/>
          <p:nvPr/>
        </p:nvSpPr>
        <p:spPr>
          <a:xfrm>
            <a:off x="5660460" y="2137966"/>
            <a:ext cx="52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85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인공지능일까요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3798343" y="1451518"/>
            <a:ext cx="336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센서를 통해 장애물을 감지하고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정해진 각도로 피해가는 로봇 청소기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497798-FDDD-480F-BEAB-44AB7465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9" y="1935752"/>
            <a:ext cx="3250659" cy="1201148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18EEE31E-ADE1-48C9-AA67-A13E75E1C776}"/>
              </a:ext>
            </a:extLst>
          </p:cNvPr>
          <p:cNvSpPr/>
          <p:nvPr/>
        </p:nvSpPr>
        <p:spPr>
          <a:xfrm>
            <a:off x="1432562" y="1388735"/>
            <a:ext cx="2084296" cy="594447"/>
          </a:xfrm>
          <a:prstGeom prst="wedgeRoundRectCallout">
            <a:avLst>
              <a:gd name="adj1" fmla="val -38662"/>
              <a:gd name="adj2" fmla="val 9239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앞에 장애물이 있군</a:t>
            </a:r>
            <a:r>
              <a:rPr lang="en-US" altLang="ko-KR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정해진대로 오른쪽으로 </a:t>
            </a:r>
            <a:r>
              <a:rPr lang="en-US" altLang="ko-KR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90</a:t>
            </a:r>
            <a:r>
              <a:rPr lang="ko-KR" altLang="en-US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 </a:t>
            </a:r>
            <a:endParaRPr lang="en-US" altLang="ko-KR" sz="105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틀어야겠다</a:t>
            </a:r>
            <a:r>
              <a:rPr lang="en-US" altLang="ko-KR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05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1961D-3917-764F-80A2-FEB74AA9DEA3}"/>
              </a:ext>
            </a:extLst>
          </p:cNvPr>
          <p:cNvSpPr txBox="1"/>
          <p:nvPr/>
        </p:nvSpPr>
        <p:spPr>
          <a:xfrm>
            <a:off x="5174471" y="2232244"/>
            <a:ext cx="524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01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인공지능이라면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...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E6EA2-01A7-4A1F-9C80-9F80B1BD974B}"/>
              </a:ext>
            </a:extLst>
          </p:cNvPr>
          <p:cNvSpPr txBox="1"/>
          <p:nvPr/>
        </p:nvSpPr>
        <p:spPr>
          <a:xfrm>
            <a:off x="5174471" y="2232244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497798-FDDD-480F-BEAB-44AB7465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9" y="1935752"/>
            <a:ext cx="3250659" cy="1201148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18EEE31E-ADE1-48C9-AA67-A13E75E1C776}"/>
              </a:ext>
            </a:extLst>
          </p:cNvPr>
          <p:cNvSpPr/>
          <p:nvPr/>
        </p:nvSpPr>
        <p:spPr>
          <a:xfrm>
            <a:off x="1432562" y="1388735"/>
            <a:ext cx="2084296" cy="594447"/>
          </a:xfrm>
          <a:prstGeom prst="wedgeRoundRectCallout">
            <a:avLst>
              <a:gd name="adj1" fmla="val -38662"/>
              <a:gd name="adj2" fmla="val 9239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앞에 장애물이 있군</a:t>
            </a:r>
            <a:r>
              <a:rPr lang="en-US" altLang="ko-KR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왼쪽은 아직 청소를 안 했으니 </a:t>
            </a:r>
            <a:endParaRPr lang="en-US" altLang="ko-KR" sz="105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왼쪽으로 </a:t>
            </a:r>
            <a:r>
              <a:rPr lang="en-US" altLang="ko-KR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90</a:t>
            </a:r>
            <a:r>
              <a:rPr lang="ko-KR" altLang="en-US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 </a:t>
            </a:r>
            <a:r>
              <a:rPr lang="ko-KR" altLang="en-US" sz="105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틀어야겠다</a:t>
            </a:r>
            <a:r>
              <a:rPr lang="en-US" altLang="ko-KR" sz="105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05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1BFB5F-E29E-4F8B-B3D1-F837ECBE762B}"/>
              </a:ext>
            </a:extLst>
          </p:cNvPr>
          <p:cNvSpPr txBox="1"/>
          <p:nvPr/>
        </p:nvSpPr>
        <p:spPr>
          <a:xfrm>
            <a:off x="3404681" y="1458698"/>
            <a:ext cx="386350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센서와 함께 </a:t>
            </a:r>
            <a:r>
              <a:rPr lang="ko-KR" altLang="en-US" sz="13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카메라로 주변 사물을 인식하여</a:t>
            </a:r>
            <a:r>
              <a:rPr lang="en-US" altLang="ko-KR" sz="13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/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장애물을 감지하고</a:t>
            </a:r>
            <a:r>
              <a:rPr lang="ko-KR" altLang="en-US" sz="13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최적의 각도로</a:t>
            </a:r>
            <a:endParaRPr lang="en-US" altLang="ko-KR" sz="1300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13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3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아직 청소를 하지 않은 방향</a:t>
            </a:r>
            <a:r>
              <a:rPr lang="en-US" altLang="ko-KR" sz="13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3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피해가는 로봇청소기</a:t>
            </a:r>
          </a:p>
        </p:txBody>
      </p:sp>
    </p:spTree>
    <p:extLst>
      <p:ext uri="{BB962C8B-B14F-4D97-AF65-F5344CB8AC3E}">
        <p14:creationId xmlns:p14="http://schemas.microsoft.com/office/powerpoint/2010/main" val="359117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010E5D-892A-4566-87A1-A64BEB3E10C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전개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992359-306D-4911-971E-712D29EBD23A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D7271C33-C739-4547-919F-D2E6889B3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318763"/>
              </p:ext>
            </p:extLst>
          </p:nvPr>
        </p:nvGraphicFramePr>
        <p:xfrm>
          <a:off x="277792" y="973192"/>
          <a:ext cx="6528122" cy="2754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963">
                  <a:extLst>
                    <a:ext uri="{9D8B030D-6E8A-4147-A177-3AD203B41FA5}">
                      <a16:colId xmlns:a16="http://schemas.microsoft.com/office/drawing/2014/main" val="2137769422"/>
                    </a:ext>
                  </a:extLst>
                </a:gridCol>
                <a:gridCol w="1207018">
                  <a:extLst>
                    <a:ext uri="{9D8B030D-6E8A-4147-A177-3AD203B41FA5}">
                      <a16:colId xmlns:a16="http://schemas.microsoft.com/office/drawing/2014/main" val="4227715503"/>
                    </a:ext>
                  </a:extLst>
                </a:gridCol>
                <a:gridCol w="3277524">
                  <a:extLst>
                    <a:ext uri="{9D8B030D-6E8A-4147-A177-3AD203B41FA5}">
                      <a16:colId xmlns:a16="http://schemas.microsoft.com/office/drawing/2014/main" val="226370053"/>
                    </a:ext>
                  </a:extLst>
                </a:gridCol>
                <a:gridCol w="1551617">
                  <a:extLst>
                    <a:ext uri="{9D8B030D-6E8A-4147-A177-3AD203B41FA5}">
                      <a16:colId xmlns:a16="http://schemas.microsoft.com/office/drawing/2014/main" val="2019045087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관련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교수학습활동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준비물 및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8953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인공지능의 개념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 스피커 체험하기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 스피커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클로바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또는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클로바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앱 사용해보기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90488" indent="-90488" latinLnBrk="1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인공지능이란 무엇일까요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?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인공지능의 개념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인공지능이 다루는 분야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인공지능과 인공지능이 아닌 것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키워드 빙고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 스피커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클로바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또는 스마트폰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62542"/>
                  </a:ext>
                </a:extLst>
              </a:tr>
              <a:tr h="36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 스피커 프로그램 만들기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(1)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41487"/>
                  </a:ext>
                </a:extLst>
              </a:tr>
              <a:tr h="319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 스피커 프로그램 만들기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(2)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12368"/>
                  </a:ext>
                </a:extLst>
              </a:tr>
              <a:tr h="36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사회적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인공지능은 우리 생활에 어떤 영향을 미칠까요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?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생활 속 인공지능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인공지능이 우리 생활에 미치는 영향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0159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35A2952-4D52-194A-ABBA-F63F5DFF7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8" y="2322576"/>
            <a:ext cx="1700675" cy="16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6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인공지능일까요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E6EA2-01A7-4A1F-9C80-9F80B1BD974B}"/>
              </a:ext>
            </a:extLst>
          </p:cNvPr>
          <p:cNvSpPr txBox="1"/>
          <p:nvPr/>
        </p:nvSpPr>
        <p:spPr>
          <a:xfrm>
            <a:off x="4716276" y="2145575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3774097" y="1448380"/>
            <a:ext cx="336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자율주행자동차의 이미지 감지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F6562-5971-4F05-BAF1-C34182CBE476}"/>
              </a:ext>
            </a:extLst>
          </p:cNvPr>
          <p:cNvSpPr txBox="1"/>
          <p:nvPr/>
        </p:nvSpPr>
        <p:spPr>
          <a:xfrm>
            <a:off x="4716276" y="213796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EA72FB-8271-464F-B1B5-AD23C488EE25}"/>
              </a:ext>
            </a:extLst>
          </p:cNvPr>
          <p:cNvSpPr/>
          <p:nvPr/>
        </p:nvSpPr>
        <p:spPr>
          <a:xfrm>
            <a:off x="5660460" y="2137966"/>
            <a:ext cx="52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F0064D8-51D9-40AB-A608-30FA238C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3" y="1459286"/>
            <a:ext cx="3294823" cy="16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2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인공지능일까요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3774097" y="1448380"/>
            <a:ext cx="336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자율주행자동차의 이미지 감지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E260C5-F5CA-471C-AA65-428AECFFD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3" y="1459286"/>
            <a:ext cx="3294823" cy="1677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9AB038-692F-4C16-ABEA-B7DB95D55179}"/>
              </a:ext>
            </a:extLst>
          </p:cNvPr>
          <p:cNvSpPr txBox="1"/>
          <p:nvPr/>
        </p:nvSpPr>
        <p:spPr>
          <a:xfrm>
            <a:off x="5181145" y="2114273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66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온라인 미디어 2" title="Self Driving Car Object Detection &amp; Classification">
            <a:hlinkClick r:id="" action="ppaction://media"/>
            <a:extLst>
              <a:ext uri="{FF2B5EF4-FFF2-40B4-BE49-F238E27FC236}">
                <a16:creationId xmlns:a16="http://schemas.microsoft.com/office/drawing/2014/main" id="{DD1E0B73-F6FF-4D80-9DBE-2A500270D4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70721" y="996030"/>
            <a:ext cx="3773758" cy="2122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06F65-AAE1-F047-B1AF-8CC9D34F071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A7E267-CE71-294E-B451-0BC14113D1FE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60BC0-CC6F-4138-BE73-0D9CBB9C6BB8}"/>
              </a:ext>
            </a:extLst>
          </p:cNvPr>
          <p:cNvSpPr txBox="1"/>
          <p:nvPr/>
        </p:nvSpPr>
        <p:spPr>
          <a:xfrm>
            <a:off x="2641134" y="3313882"/>
            <a:ext cx="232710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5"/>
              </a:rPr>
              <a:t>https://youtu.be/0iuCruB1wcs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23042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인공지능일까요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E6EA2-01A7-4A1F-9C80-9F80B1BD974B}"/>
              </a:ext>
            </a:extLst>
          </p:cNvPr>
          <p:cNvSpPr txBox="1"/>
          <p:nvPr/>
        </p:nvSpPr>
        <p:spPr>
          <a:xfrm>
            <a:off x="4716276" y="2145575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3774097" y="1446005"/>
            <a:ext cx="336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사진의 밝기나 분위기를 바꿔주는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필터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DA386A-B575-43C3-87FE-A2D7A720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44" y="1466797"/>
            <a:ext cx="3250659" cy="16804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CA77F4-8044-41FA-8A3B-08F5340278DE}"/>
              </a:ext>
            </a:extLst>
          </p:cNvPr>
          <p:cNvSpPr txBox="1"/>
          <p:nvPr/>
        </p:nvSpPr>
        <p:spPr>
          <a:xfrm>
            <a:off x="232044" y="3266788"/>
            <a:ext cx="147219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원본 사진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565D3-0BAE-48B9-9F02-870F3360ADC6}"/>
              </a:ext>
            </a:extLst>
          </p:cNvPr>
          <p:cNvSpPr txBox="1"/>
          <p:nvPr/>
        </p:nvSpPr>
        <p:spPr>
          <a:xfrm>
            <a:off x="2492836" y="3266788"/>
            <a:ext cx="73609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5005F5-3702-4690-8910-7B2F359A6A4D}"/>
              </a:ext>
            </a:extLst>
          </p:cNvPr>
          <p:cNvSpPr txBox="1"/>
          <p:nvPr/>
        </p:nvSpPr>
        <p:spPr>
          <a:xfrm>
            <a:off x="4716276" y="213796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EF1324-615E-4BFD-B6BC-5F0A8BA6EEDA}"/>
              </a:ext>
            </a:extLst>
          </p:cNvPr>
          <p:cNvSpPr/>
          <p:nvPr/>
        </p:nvSpPr>
        <p:spPr>
          <a:xfrm>
            <a:off x="5660460" y="2137966"/>
            <a:ext cx="52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282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인공지능일까요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3774097" y="1446005"/>
            <a:ext cx="336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사진의 밝기나 분위기를 바꿔주는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필터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DA386A-B575-43C3-87FE-A2D7A720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44" y="1466797"/>
            <a:ext cx="3250659" cy="16804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CA77F4-8044-41FA-8A3B-08F5340278DE}"/>
              </a:ext>
            </a:extLst>
          </p:cNvPr>
          <p:cNvSpPr txBox="1"/>
          <p:nvPr/>
        </p:nvSpPr>
        <p:spPr>
          <a:xfrm>
            <a:off x="232044" y="3266788"/>
            <a:ext cx="147219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원본 사진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565D3-0BAE-48B9-9F02-870F3360ADC6}"/>
              </a:ext>
            </a:extLst>
          </p:cNvPr>
          <p:cNvSpPr txBox="1"/>
          <p:nvPr/>
        </p:nvSpPr>
        <p:spPr>
          <a:xfrm>
            <a:off x="2492836" y="3266788"/>
            <a:ext cx="73609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F75E64-7612-45CD-B02E-52344D22A63B}"/>
              </a:ext>
            </a:extLst>
          </p:cNvPr>
          <p:cNvSpPr/>
          <p:nvPr/>
        </p:nvSpPr>
        <p:spPr>
          <a:xfrm>
            <a:off x="5660460" y="2137966"/>
            <a:ext cx="52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73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인공지능이라면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...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E6EA2-01A7-4A1F-9C80-9F80B1BD974B}"/>
              </a:ext>
            </a:extLst>
          </p:cNvPr>
          <p:cNvSpPr txBox="1"/>
          <p:nvPr/>
        </p:nvSpPr>
        <p:spPr>
          <a:xfrm>
            <a:off x="5195572" y="214557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3774097" y="1446005"/>
            <a:ext cx="33674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스스로 얼굴을 인식하고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 속 눈</a:t>
            </a:r>
            <a:r>
              <a:rPr lang="en-US" altLang="ko-KR" sz="14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</a:t>
            </a:r>
            <a:r>
              <a:rPr lang="en-US" altLang="ko-KR" sz="14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입의 위치를</a:t>
            </a:r>
            <a:endParaRPr lang="en-US" altLang="ko-KR" sz="1400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자동으로 찾아냅니다</a:t>
            </a:r>
            <a:endParaRPr lang="en-US" altLang="ko-KR" sz="1400" dirty="0">
              <a:solidFill>
                <a:srgbClr val="599DF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C82F46-8B27-4A7F-A01E-1E18FA36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4" y="1435789"/>
            <a:ext cx="3459986" cy="14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08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인공지능일까요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E6EA2-01A7-4A1F-9C80-9F80B1BD974B}"/>
              </a:ext>
            </a:extLst>
          </p:cNvPr>
          <p:cNvSpPr txBox="1"/>
          <p:nvPr/>
        </p:nvSpPr>
        <p:spPr>
          <a:xfrm>
            <a:off x="4716276" y="2145575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3774097" y="1446005"/>
            <a:ext cx="336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내비게이션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5005F5-3702-4690-8910-7B2F359A6A4D}"/>
              </a:ext>
            </a:extLst>
          </p:cNvPr>
          <p:cNvSpPr txBox="1"/>
          <p:nvPr/>
        </p:nvSpPr>
        <p:spPr>
          <a:xfrm>
            <a:off x="4716276" y="213796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153F3F-C172-41EB-9B67-343B451A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44" y="1466798"/>
            <a:ext cx="3250659" cy="16032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6DAC88-F02C-42CA-8D6E-5E3A9936ED97}"/>
              </a:ext>
            </a:extLst>
          </p:cNvPr>
          <p:cNvSpPr/>
          <p:nvPr/>
        </p:nvSpPr>
        <p:spPr>
          <a:xfrm>
            <a:off x="5660460" y="2137966"/>
            <a:ext cx="52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999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33529" y="977900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인공지능일까요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E6EA2-01A7-4A1F-9C80-9F80B1BD974B}"/>
              </a:ext>
            </a:extLst>
          </p:cNvPr>
          <p:cNvSpPr txBox="1"/>
          <p:nvPr/>
        </p:nvSpPr>
        <p:spPr>
          <a:xfrm>
            <a:off x="4716276" y="2145575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3774097" y="1446005"/>
            <a:ext cx="336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내비게이션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5005F5-3702-4690-8910-7B2F359A6A4D}"/>
              </a:ext>
            </a:extLst>
          </p:cNvPr>
          <p:cNvSpPr txBox="1"/>
          <p:nvPr/>
        </p:nvSpPr>
        <p:spPr>
          <a:xfrm>
            <a:off x="4716276" y="213796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153F3F-C172-41EB-9B67-343B451A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44" y="1466798"/>
            <a:ext cx="3250659" cy="16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2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913467" y="977900"/>
            <a:ext cx="148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키워드 빙고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1061843" y="1409603"/>
            <a:ext cx="519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인공지능과 관련하여 배운 키워드를 생각나는 대로 적어보세요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모서리가 둥근 직사각형 4">
            <a:extLst>
              <a:ext uri="{FF2B5EF4-FFF2-40B4-BE49-F238E27FC236}">
                <a16:creationId xmlns:a16="http://schemas.microsoft.com/office/drawing/2014/main" id="{0A771EAF-76EB-4E53-B648-F635216F10B4}"/>
              </a:ext>
            </a:extLst>
          </p:cNvPr>
          <p:cNvSpPr/>
          <p:nvPr/>
        </p:nvSpPr>
        <p:spPr>
          <a:xfrm>
            <a:off x="366315" y="1818963"/>
            <a:ext cx="6582570" cy="1799374"/>
          </a:xfrm>
          <a:prstGeom prst="roundRect">
            <a:avLst>
              <a:gd name="adj" fmla="val 3802"/>
            </a:avLst>
          </a:prstGeom>
          <a:noFill/>
          <a:ln>
            <a:solidFill>
              <a:srgbClr val="377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8996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913467" y="977900"/>
            <a:ext cx="148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키워드 빙고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1061843" y="1409603"/>
            <a:ext cx="519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자신이 쓴 키워드를 친구들과 서로 비교해보세요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46E60-5171-4E43-AB51-38607C430B2F}"/>
              </a:ext>
            </a:extLst>
          </p:cNvPr>
          <p:cNvSpPr txBox="1"/>
          <p:nvPr/>
        </p:nvSpPr>
        <p:spPr>
          <a:xfrm>
            <a:off x="1668294" y="2345305"/>
            <a:ext cx="338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6525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공통적으로 쓴 키워드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E6ECE-99B6-4D73-BC90-79CAE8BB4227}"/>
              </a:ext>
            </a:extLst>
          </p:cNvPr>
          <p:cNvSpPr txBox="1"/>
          <p:nvPr/>
        </p:nvSpPr>
        <p:spPr>
          <a:xfrm>
            <a:off x="1668294" y="2714412"/>
            <a:ext cx="4585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6525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나는 쓰지 않았지만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친구가 쓴 것 중 중요한 키워드</a:t>
            </a:r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8818247B-4C22-4546-84B7-6601EF9C895B}"/>
              </a:ext>
            </a:extLst>
          </p:cNvPr>
          <p:cNvSpPr/>
          <p:nvPr/>
        </p:nvSpPr>
        <p:spPr>
          <a:xfrm>
            <a:off x="366315" y="1818963"/>
            <a:ext cx="6582570" cy="1799374"/>
          </a:xfrm>
          <a:prstGeom prst="roundRect">
            <a:avLst>
              <a:gd name="adj" fmla="val 3802"/>
            </a:avLst>
          </a:prstGeom>
          <a:noFill/>
          <a:ln>
            <a:solidFill>
              <a:srgbClr val="377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276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BC79F5-E984-FD4C-B0FE-79BFD9C9813B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6F400-1ECB-C645-936D-E06AE4DB1113}"/>
              </a:ext>
            </a:extLst>
          </p:cNvPr>
          <p:cNvSpPr txBox="1"/>
          <p:nvPr/>
        </p:nvSpPr>
        <p:spPr>
          <a:xfrm>
            <a:off x="395655" y="439185"/>
            <a:ext cx="656565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spc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인공지능이 무엇인지 알아봅시다</a:t>
            </a:r>
            <a:r>
              <a:rPr lang="en-US" altLang="ko-KR" sz="2000" b="1" kern="100" spc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4000" b="1" kern="100" spc="0" dirty="0">
              <a:solidFill>
                <a:schemeClr val="bg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F2E8DB-87D8-4E36-98F7-7C68FF4B5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585" y1="49606" x2="57561" y2="65354"/>
                        <a14:foregroundMark x1="58780" y1="81299" x2="59146" y2="82677"/>
                        <a14:foregroundMark x1="45244" y1="66142" x2="45610" y2="71457"/>
                        <a14:foregroundMark x1="41463" y1="65157" x2="43049" y2="69685"/>
                        <a14:foregroundMark x1="40366" y1="65354" x2="42195" y2="69685"/>
                        <a14:foregroundMark x1="39146" y1="74803" x2="37439" y2="79921"/>
                        <a14:foregroundMark x1="37805" y1="74016" x2="36585" y2="80906"/>
                        <a14:foregroundMark x1="63415" y1="74606" x2="65488" y2="79921"/>
                        <a14:foregroundMark x1="64512" y1="80906" x2="65184" y2="82351"/>
                        <a14:foregroundMark x1="75488" y1="59252" x2="78659" y2="63780"/>
                        <a14:foregroundMark x1="66341" y1="36220" x2="70366" y2="41339"/>
                        <a14:foregroundMark x1="72683" y1="20866" x2="73780" y2="27362"/>
                        <a14:foregroundMark x1="78049" y1="22047" x2="80244" y2="27953"/>
                        <a14:foregroundMark x1="44146" y1="27165" x2="47561" y2="25197"/>
                        <a14:foregroundMark x1="18171" y1="36811" x2="19634" y2="40551"/>
                        <a14:foregroundMark x1="28049" y1="22047" x2="31098" y2="24213"/>
                        <a14:foregroundMark x1="32927" y1="20669" x2="34268" y2="25000"/>
                        <a14:foregroundMark x1="33780" y1="20079" x2="34268" y2="25984"/>
                        <a14:foregroundMark x1="29024" y1="20669" x2="29268" y2="26378"/>
                        <a14:foregroundMark x1="25000" y1="20669" x2="25610" y2="25591"/>
                        <a14:foregroundMark x1="26463" y1="27756" x2="31098" y2="28937"/>
                        <a14:foregroundMark x1="30610" y1="27756" x2="32561" y2="26969"/>
                        <a14:foregroundMark x1="31829" y1="25000" x2="32561" y2="27953"/>
                        <a14:foregroundMark x1="33537" y1="28740" x2="34146" y2="30118"/>
                        <a14:foregroundMark x1="26220" y1="27362" x2="29634" y2="27362"/>
                        <a14:foregroundMark x1="67195" y1="49606" x2="67195" y2="49606"/>
                        <a14:foregroundMark x1="67073" y1="51181" x2="67073" y2="51181"/>
                        <a14:foregroundMark x1="68171" y1="52165" x2="67683" y2="52756"/>
                        <a14:foregroundMark x1="35122" y1="42126" x2="34390" y2="45472"/>
                        <a14:foregroundMark x1="34024" y1="41929" x2="33659" y2="46063"/>
                        <a14:foregroundMark x1="33049" y1="44685" x2="33537" y2="48425"/>
                        <a14:backgroundMark x1="66220" y1="86614" x2="67683" y2="87205"/>
                        <a14:backgroundMark x1="65732" y1="85827" x2="66707" y2="86024"/>
                        <a14:backgroundMark x1="65122" y1="85433" x2="66341" y2="85630"/>
                        <a14:backgroundMark x1="65366" y1="84449" x2="66829" y2="85236"/>
                        <a14:backgroundMark x1="64390" y1="84252" x2="67195" y2="84646"/>
                      </a14:backgroundRemoval>
                    </a14:imgEffect>
                  </a14:imgLayer>
                </a14:imgProps>
              </a:ext>
            </a:extLst>
          </a:blip>
          <a:srcRect r="8544" b="3575"/>
          <a:stretch/>
        </p:blipFill>
        <p:spPr>
          <a:xfrm>
            <a:off x="3970117" y="1929898"/>
            <a:ext cx="3345083" cy="21849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6102DD-3DB5-5F48-9EF0-C4DCD63FF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12" y="172615"/>
            <a:ext cx="1050787" cy="105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0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2C48D5-FB91-4273-BEC3-8548BBCDB814}"/>
              </a:ext>
            </a:extLst>
          </p:cNvPr>
          <p:cNvSpPr txBox="1"/>
          <p:nvPr/>
        </p:nvSpPr>
        <p:spPr>
          <a:xfrm>
            <a:off x="2913467" y="977900"/>
            <a:ext cx="148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키워드 빙고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ED69E-F3D9-4448-AFB6-8B97AD4BF4CE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5C94-BA91-47B6-90E6-D15AC507A72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8723F-78D0-4293-AAAA-4DCA15CD6A3F}"/>
              </a:ext>
            </a:extLst>
          </p:cNvPr>
          <p:cNvSpPr txBox="1"/>
          <p:nvPr/>
        </p:nvSpPr>
        <p:spPr>
          <a:xfrm>
            <a:off x="1061843" y="1409603"/>
            <a:ext cx="519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키워드 중에서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개를 골라 빙고판에 적고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빙고 게임을 해봅시다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08F077B-790B-46D2-B148-FDBBB5514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303713"/>
              </p:ext>
            </p:extLst>
          </p:nvPr>
        </p:nvGraphicFramePr>
        <p:xfrm>
          <a:off x="1655015" y="1963420"/>
          <a:ext cx="4005171" cy="1559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5057">
                  <a:extLst>
                    <a:ext uri="{9D8B030D-6E8A-4147-A177-3AD203B41FA5}">
                      <a16:colId xmlns:a16="http://schemas.microsoft.com/office/drawing/2014/main" val="3104352414"/>
                    </a:ext>
                  </a:extLst>
                </a:gridCol>
                <a:gridCol w="1335057">
                  <a:extLst>
                    <a:ext uri="{9D8B030D-6E8A-4147-A177-3AD203B41FA5}">
                      <a16:colId xmlns:a16="http://schemas.microsoft.com/office/drawing/2014/main" val="935448083"/>
                    </a:ext>
                  </a:extLst>
                </a:gridCol>
                <a:gridCol w="1335057">
                  <a:extLst>
                    <a:ext uri="{9D8B030D-6E8A-4147-A177-3AD203B41FA5}">
                      <a16:colId xmlns:a16="http://schemas.microsoft.com/office/drawing/2014/main" val="433702881"/>
                    </a:ext>
                  </a:extLst>
                </a:gridCol>
              </a:tblGrid>
              <a:tr h="519856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74317"/>
                  </a:ext>
                </a:extLst>
              </a:tr>
              <a:tr h="519856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363968"/>
                  </a:ext>
                </a:extLst>
              </a:tr>
              <a:tr h="519856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26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605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8CCDD2-0241-774D-ADF1-A1CB01E1219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A0C2C-956D-6C40-A739-1C36E67C194A}"/>
              </a:ext>
            </a:extLst>
          </p:cNvPr>
          <p:cNvSpPr/>
          <p:nvPr/>
        </p:nvSpPr>
        <p:spPr>
          <a:xfrm>
            <a:off x="740016" y="1848009"/>
            <a:ext cx="5835168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인공지능은 사람의 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  )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컴퓨터로 모방한 시스템을 말합니다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76233-D0F7-4B09-B354-0759DF79E658}"/>
              </a:ext>
            </a:extLst>
          </p:cNvPr>
          <p:cNvSpPr txBox="1"/>
          <p:nvPr/>
        </p:nvSpPr>
        <p:spPr>
          <a:xfrm>
            <a:off x="2757213" y="977900"/>
            <a:ext cx="180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CEB9B8-3FA4-4EC9-B0E8-37517549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52741" y="738460"/>
            <a:ext cx="750770" cy="7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9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8CCDD2-0241-774D-ADF1-A1CB01E1219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A0C2C-956D-6C40-A739-1C36E67C194A}"/>
              </a:ext>
            </a:extLst>
          </p:cNvPr>
          <p:cNvSpPr/>
          <p:nvPr/>
        </p:nvSpPr>
        <p:spPr>
          <a:xfrm>
            <a:off x="740016" y="1848009"/>
            <a:ext cx="5835168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인공지능은 사람의 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  )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컴퓨터로 모방한 시스템을 말합니다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7FE09-814D-46B9-873C-A507A68F64FF}"/>
              </a:ext>
            </a:extLst>
          </p:cNvPr>
          <p:cNvSpPr txBox="1"/>
          <p:nvPr/>
        </p:nvSpPr>
        <p:spPr>
          <a:xfrm>
            <a:off x="2586032" y="1940791"/>
            <a:ext cx="697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2BFCE-55DC-4B32-94F4-F38C026F1434}"/>
              </a:ext>
            </a:extLst>
          </p:cNvPr>
          <p:cNvSpPr txBox="1"/>
          <p:nvPr/>
        </p:nvSpPr>
        <p:spPr>
          <a:xfrm>
            <a:off x="2757213" y="977900"/>
            <a:ext cx="180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D8EB38-647B-844B-9CF6-CCF4807E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52741" y="738460"/>
            <a:ext cx="750770" cy="7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53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8CCDD2-0241-774D-ADF1-A1CB01E1219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A0C2C-956D-6C40-A739-1C36E67C194A}"/>
              </a:ext>
            </a:extLst>
          </p:cNvPr>
          <p:cNvSpPr/>
          <p:nvPr/>
        </p:nvSpPr>
        <p:spPr>
          <a:xfrm>
            <a:off x="3586480" y="1690121"/>
            <a:ext cx="3964064" cy="742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사용자의 패턴을 학습하여 스스로 온도를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조절하는 냉장고는 인공지능일까요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5B4AC2-3E58-4ECE-97C4-76BBDD8C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8" y="1795535"/>
            <a:ext cx="2519731" cy="16766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160CB6-DC3E-46B0-A9D2-8A7FAF9C82F9}"/>
              </a:ext>
            </a:extLst>
          </p:cNvPr>
          <p:cNvSpPr txBox="1"/>
          <p:nvPr/>
        </p:nvSpPr>
        <p:spPr>
          <a:xfrm>
            <a:off x="4716276" y="247324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EAD280-2884-464F-B94B-7C417A1F6440}"/>
              </a:ext>
            </a:extLst>
          </p:cNvPr>
          <p:cNvSpPr/>
          <p:nvPr/>
        </p:nvSpPr>
        <p:spPr>
          <a:xfrm>
            <a:off x="5660460" y="2473246"/>
            <a:ext cx="52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283BB-AE48-421D-8B6D-C70F451C22E2}"/>
              </a:ext>
            </a:extLst>
          </p:cNvPr>
          <p:cNvSpPr txBox="1"/>
          <p:nvPr/>
        </p:nvSpPr>
        <p:spPr>
          <a:xfrm>
            <a:off x="2757213" y="977900"/>
            <a:ext cx="180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37B3D2-78B9-614E-8785-56DDCEF6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52741" y="738460"/>
            <a:ext cx="750770" cy="7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34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8CCDD2-0241-774D-ADF1-A1CB01E1219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A0C2C-956D-6C40-A739-1C36E67C194A}"/>
              </a:ext>
            </a:extLst>
          </p:cNvPr>
          <p:cNvSpPr/>
          <p:nvPr/>
        </p:nvSpPr>
        <p:spPr>
          <a:xfrm>
            <a:off x="3586480" y="1690121"/>
            <a:ext cx="3964064" cy="742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사용자의 패턴을 학습하여 스스로 온도를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조절하는 냉장고는 인공지능일까요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60CB6-DC3E-46B0-A9D2-8A7FAF9C82F9}"/>
              </a:ext>
            </a:extLst>
          </p:cNvPr>
          <p:cNvSpPr txBox="1"/>
          <p:nvPr/>
        </p:nvSpPr>
        <p:spPr>
          <a:xfrm>
            <a:off x="4716276" y="2473246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283BB-AE48-421D-8B6D-C70F451C22E2}"/>
              </a:ext>
            </a:extLst>
          </p:cNvPr>
          <p:cNvSpPr txBox="1"/>
          <p:nvPr/>
        </p:nvSpPr>
        <p:spPr>
          <a:xfrm>
            <a:off x="2757213" y="977900"/>
            <a:ext cx="180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06CCEF-FD19-4E5B-9EAB-0D4D252E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8" y="1795535"/>
            <a:ext cx="2519731" cy="16766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DED520-12FB-FF43-B0A7-D505FB9E3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52741" y="738460"/>
            <a:ext cx="750770" cy="7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94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5DB83E1-5F76-7342-B4FA-5A704BE8ED24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ADD49-5F40-6E45-888F-9618D67B5602}"/>
              </a:ext>
            </a:extLst>
          </p:cNvPr>
          <p:cNvSpPr txBox="1"/>
          <p:nvPr/>
        </p:nvSpPr>
        <p:spPr>
          <a:xfrm>
            <a:off x="511403" y="439185"/>
            <a:ext cx="656565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spc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엔트리로 인공지능 스피커 프로그램을 만들어 봅시다</a:t>
            </a:r>
            <a:endParaRPr lang="ko-KR" altLang="en-US" sz="4000" b="1" kern="100" spc="0" dirty="0">
              <a:solidFill>
                <a:schemeClr val="bg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FA4768-059C-4336-B4FB-8A49AAEC5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90397" l="10000" r="90000">
                        <a14:foregroundMark x1="28000" y1="23841" x2="28000" y2="36424"/>
                        <a14:foregroundMark x1="29714" y1="23510" x2="31143" y2="38079"/>
                        <a14:foregroundMark x1="28857" y1="19205" x2="27143" y2="23510"/>
                        <a14:foregroundMark x1="25143" y1="21854" x2="25143" y2="21523"/>
                        <a14:foregroundMark x1="25286" y1="23179" x2="25143" y2="20530"/>
                        <a14:foregroundMark x1="25000" y1="23179" x2="25286" y2="19536"/>
                        <a14:foregroundMark x1="28000" y1="57947" x2="28429" y2="62252"/>
                        <a14:foregroundMark x1="26571" y1="64570" x2="27714" y2="65894"/>
                        <a14:foregroundMark x1="14857" y1="16225" x2="15571" y2="27483"/>
                        <a14:foregroundMark x1="13286" y1="14901" x2="12571" y2="18543"/>
                        <a14:foregroundMark x1="14000" y1="11258" x2="14571" y2="12914"/>
                        <a14:foregroundMark x1="86143" y1="67219" x2="86571" y2="74834"/>
                        <a14:foregroundMark x1="71714" y1="63245" x2="71714" y2="71523"/>
                        <a14:foregroundMark x1="69714" y1="58940" x2="69714" y2="60596"/>
                        <a14:foregroundMark x1="88000" y1="90066" x2="85714" y2="90397"/>
                        <a14:foregroundMark x1="31000" y1="68212" x2="31000" y2="68212"/>
                        <a14:backgroundMark x1="64571" y1="83444" x2="63714" y2="71192"/>
                        <a14:backgroundMark x1="59158" y1="82901" x2="58286" y2="87086"/>
                        <a14:backgroundMark x1="60286" y1="77483" x2="59172" y2="82833"/>
                        <a14:backgroundMark x1="59183" y1="82871" x2="59714" y2="82119"/>
                        <a14:backgroundMark x1="57143" y1="85762" x2="59164" y2="82899"/>
                        <a14:backgroundMark x1="57151" y1="82495" x2="56571" y2="83444"/>
                        <a14:backgroundMark x1="59000" y1="79470" x2="58427" y2="80407"/>
                        <a14:backgroundMark x1="55429" y1="84437" x2="53000" y2="85762"/>
                        <a14:backgroundMark x1="51734" y1="86201" x2="52714" y2="86093"/>
                        <a14:backgroundMark x1="50402" y1="86348" x2="51574" y2="86219"/>
                        <a14:backgroundMark x1="52509" y1="85702" x2="53857" y2="86093"/>
                        <a14:backgroundMark x1="50429" y1="85099" x2="51747" y2="85481"/>
                        <a14:backgroundMark x1="58000" y1="81457" x2="57143" y2="83113"/>
                        <a14:backgroundMark x1="55714" y1="84768" x2="55714" y2="84768"/>
                        <a14:backgroundMark x1="56000" y1="83775" x2="56000" y2="83775"/>
                        <a14:backgroundMark x1="58857" y1="80464" x2="58857" y2="80464"/>
                        <a14:backgroundMark x1="56143" y1="84768" x2="56143" y2="84768"/>
                        <a14:backgroundMark x1="55571" y1="84106" x2="55571" y2="84106"/>
                        <a14:backgroundMark x1="50857" y1="85099" x2="50857" y2="85099"/>
                        <a14:backgroundMark x1="50286" y1="84768" x2="50857" y2="84768"/>
                        <a14:backgroundMark x1="54571" y1="83775" x2="54571" y2="83775"/>
                        <a14:backgroundMark x1="56571" y1="82450" x2="56857" y2="82119"/>
                        <a14:backgroundMark x1="55571" y1="81788" x2="55143" y2="82450"/>
                        <a14:backgroundMark x1="41429" y1="79470" x2="48571" y2="82781"/>
                        <a14:backgroundMark x1="48571" y1="82781" x2="51000" y2="82450"/>
                        <a14:backgroundMark x1="50143" y1="82450" x2="55857" y2="80464"/>
                        <a14:backgroundMark x1="57286" y1="80132" x2="59000" y2="77815"/>
                        <a14:backgroundMark x1="58000" y1="77152" x2="56571" y2="79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7704" y="2592728"/>
            <a:ext cx="3447495" cy="1487347"/>
          </a:xfrm>
          <a:prstGeom prst="rect">
            <a:avLst/>
          </a:prstGeom>
        </p:spPr>
      </p:pic>
      <p:pic>
        <p:nvPicPr>
          <p:cNvPr id="3" name="그림 2" descr="앉아있는, 녹색이(가) 표시된 사진&#10;&#10;자동 생성된 설명">
            <a:extLst>
              <a:ext uri="{FF2B5EF4-FFF2-40B4-BE49-F238E27FC236}">
                <a16:creationId xmlns:a16="http://schemas.microsoft.com/office/drawing/2014/main" id="{8B7FA6A9-89FA-E843-A880-86AF1DDC3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" y="132190"/>
            <a:ext cx="1054166" cy="10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34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A0C2C-956D-6C40-A739-1C36E67C194A}"/>
              </a:ext>
            </a:extLst>
          </p:cNvPr>
          <p:cNvSpPr/>
          <p:nvPr/>
        </p:nvSpPr>
        <p:spPr>
          <a:xfrm>
            <a:off x="3657600" y="977900"/>
            <a:ext cx="3964064" cy="742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사용자의 패턴을 학습하여 스스로 온도를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조절하는 냉장고는 인공지능일까요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60CB6-DC3E-46B0-A9D2-8A7FAF9C82F9}"/>
              </a:ext>
            </a:extLst>
          </p:cNvPr>
          <p:cNvSpPr txBox="1"/>
          <p:nvPr/>
        </p:nvSpPr>
        <p:spPr>
          <a:xfrm>
            <a:off x="4726436" y="2010988"/>
            <a:ext cx="55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9DF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0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EAD280-2884-464F-B94B-7C417A1F6440}"/>
              </a:ext>
            </a:extLst>
          </p:cNvPr>
          <p:cNvSpPr/>
          <p:nvPr/>
        </p:nvSpPr>
        <p:spPr>
          <a:xfrm>
            <a:off x="5670620" y="2010988"/>
            <a:ext cx="52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F0FBE-63F8-4070-9634-FB6473C7192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8F7C56-BA5E-482F-8869-56DFFAC5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9" y="1451518"/>
            <a:ext cx="3250659" cy="12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A0C2C-956D-6C40-A739-1C36E67C194A}"/>
              </a:ext>
            </a:extLst>
          </p:cNvPr>
          <p:cNvSpPr/>
          <p:nvPr/>
        </p:nvSpPr>
        <p:spPr>
          <a:xfrm>
            <a:off x="3657600" y="977900"/>
            <a:ext cx="3964064" cy="742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사용자의 패턴을 학습하여 스스로 온도를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조절하는 냉장고는 인공지능일까요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EAD280-2884-464F-B94B-7C417A1F6440}"/>
              </a:ext>
            </a:extLst>
          </p:cNvPr>
          <p:cNvSpPr/>
          <p:nvPr/>
        </p:nvSpPr>
        <p:spPr>
          <a:xfrm>
            <a:off x="5670620" y="2010988"/>
            <a:ext cx="52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F0FBE-63F8-4070-9634-FB6473C7192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8F7C56-BA5E-482F-8869-56DFFAC5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9" y="1451518"/>
            <a:ext cx="3250659" cy="12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43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79AD0C-98D2-4688-9A3A-FB046777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2" y="977900"/>
            <a:ext cx="5792256" cy="267053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87A790-7C59-480F-9F55-332BDC4E4AA6}"/>
              </a:ext>
            </a:extLst>
          </p:cNvPr>
          <p:cNvSpPr/>
          <p:nvPr/>
        </p:nvSpPr>
        <p:spPr>
          <a:xfrm>
            <a:off x="2867961" y="3830068"/>
            <a:ext cx="15792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http://naver.me/G3to1ztI</a:t>
            </a:r>
            <a:endParaRPr lang="ko-KR" altLang="en-US" sz="9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11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8E4539-93CE-417D-9439-6BD45C30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60" y="1288979"/>
            <a:ext cx="3175081" cy="197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9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B2931D-2D75-4C5E-8BDE-04C3C7CD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13" y="1261273"/>
            <a:ext cx="4305174" cy="1857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4495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245DA-02EE-4926-8854-77029F9FA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8" y="977900"/>
            <a:ext cx="5457825" cy="27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68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DDEA4B-AD21-4A02-813D-3CEB77F6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369" y="1589046"/>
            <a:ext cx="3700462" cy="9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33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933541-2A78-44A2-A5F6-EFCD4056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12" y="1452880"/>
            <a:ext cx="4460377" cy="168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1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146FD2-F35C-49CA-A256-BFE7BA2C3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68" y="1064747"/>
            <a:ext cx="3593465" cy="22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8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5E40E0-71EB-4F46-9BD2-8C8D33EDD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63" y="726885"/>
            <a:ext cx="3131073" cy="293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57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6585F0-664E-40A6-B788-35FC6040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81" y="726885"/>
            <a:ext cx="3413944" cy="30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2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B5FB37-EC40-4296-BD22-AF3CC2B0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288" y="726885"/>
            <a:ext cx="3222625" cy="33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58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2382B-25DC-4799-9EBD-D2DDAA1E7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88" y="726885"/>
            <a:ext cx="2853824" cy="33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79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5B1B36-6803-422D-B42A-1D0E7337F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74" y="667001"/>
            <a:ext cx="2345853" cy="33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7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458912-4990-4887-BB39-F290415F3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339" y="667001"/>
            <a:ext cx="2784523" cy="33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0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4AF7D3-6897-488B-B248-C2420C1838E6}"/>
              </a:ext>
            </a:extLst>
          </p:cNvPr>
          <p:cNvSpPr txBox="1"/>
          <p:nvPr/>
        </p:nvSpPr>
        <p:spPr>
          <a:xfrm>
            <a:off x="2264326" y="892052"/>
            <a:ext cx="35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인공지능이란 무엇일까요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136829-0E27-45C8-B066-07DFC4F4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75" y="1486436"/>
            <a:ext cx="3197251" cy="19206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4F0F10-E3AA-4496-A526-A6D1CDD57F42}"/>
              </a:ext>
            </a:extLst>
          </p:cNvPr>
          <p:cNvSpPr/>
          <p:nvPr/>
        </p:nvSpPr>
        <p:spPr>
          <a:xfrm>
            <a:off x="869838" y="3447798"/>
            <a:ext cx="565439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ko-Kore-KR" sz="900" u="sng" dirty="0">
                <a:solidFill>
                  <a:srgbClr val="0000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</a:t>
            </a:r>
            <a:r>
              <a:rPr lang="en" altLang="ko-Kore-KR" sz="900" u="sng" dirty="0" err="1">
                <a:solidFill>
                  <a:srgbClr val="0000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www.playsw.or.kr</a:t>
            </a:r>
            <a:r>
              <a:rPr lang="en" altLang="ko-Kore-KR" sz="900" u="sng" dirty="0">
                <a:solidFill>
                  <a:srgbClr val="0000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/artificial/view/</a:t>
            </a:r>
            <a:r>
              <a:rPr lang="en" altLang="ko-Kore-KR" sz="900" u="sng" dirty="0" err="1">
                <a:solidFill>
                  <a:srgbClr val="0000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playswtv</a:t>
            </a:r>
            <a:r>
              <a:rPr lang="en" altLang="ko-Kore-KR" sz="900" u="sng" dirty="0">
                <a:solidFill>
                  <a:srgbClr val="0000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/671?currentTab=</a:t>
            </a:r>
            <a:r>
              <a:rPr lang="en" altLang="ko-Kore-KR" sz="900" u="sng" dirty="0" err="1">
                <a:solidFill>
                  <a:srgbClr val="0000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ai_data_video&amp;path</a:t>
            </a:r>
            <a:r>
              <a:rPr lang="en" altLang="ko-Kore-KR" sz="900" u="sng" dirty="0">
                <a:solidFill>
                  <a:srgbClr val="0000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=artificial</a:t>
            </a:r>
            <a:endParaRPr lang="en" altLang="ko-Kore-KR" sz="900" dirty="0">
              <a:solidFill>
                <a:srgbClr val="0000E9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25661-8F59-4EF1-B8B5-FC8F58E9CC49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687069-2631-4921-9F9A-C2E50C2DE361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92517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C328A-4BDA-451C-A2A1-A32574763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5" y="974418"/>
            <a:ext cx="4152891" cy="287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02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E27BBF-670A-4E3A-9918-4FBD54B5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0" y="888833"/>
            <a:ext cx="5544781" cy="27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96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50B2F-EFF8-4D3B-9386-A1A4B5F84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47" y="667001"/>
            <a:ext cx="2404907" cy="33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23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845E1-BEFC-4C87-A605-AF93C9D0F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94" y="704193"/>
            <a:ext cx="2253812" cy="32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16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B86642-1443-48E6-A258-4B25AB40A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18" y="667001"/>
            <a:ext cx="2220765" cy="33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03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C07770-B5B0-48CE-89A3-9EB193A3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98" y="977900"/>
            <a:ext cx="4762805" cy="26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35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0FADA6-BB8F-4B00-9632-21C427D5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794" y="2926670"/>
            <a:ext cx="1118681" cy="1118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D183B4-2C21-994D-A132-64D3EBA602F2}"/>
              </a:ext>
            </a:extLst>
          </p:cNvPr>
          <p:cNvSpPr txBox="1"/>
          <p:nvPr/>
        </p:nvSpPr>
        <p:spPr>
          <a:xfrm>
            <a:off x="305481" y="1878990"/>
            <a:ext cx="6704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시간에 만든 작품은 엔트리의 어떤 인공지능 관련 기능을 </a:t>
            </a:r>
            <a:r>
              <a:rPr lang="ko-KR" altLang="en-US" sz="16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사용하였나요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작품을 만들면서 어떤 생각이 </a:t>
            </a:r>
            <a:r>
              <a:rPr lang="ko-KR" altLang="en-US" sz="16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들었나요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C63C5-B36F-A747-B714-78869C9680BA}"/>
              </a:ext>
            </a:extLst>
          </p:cNvPr>
          <p:cNvSpPr txBox="1"/>
          <p:nvPr/>
        </p:nvSpPr>
        <p:spPr>
          <a:xfrm>
            <a:off x="1830239" y="959702"/>
            <a:ext cx="365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프로그램에 대해 이야기해봅시다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EF41E4C-83F8-C948-9515-D6B7B2F65AB4}"/>
              </a:ext>
            </a:extLst>
          </p:cNvPr>
          <p:cNvCxnSpPr>
            <a:cxnSpLocks/>
          </p:cNvCxnSpPr>
          <p:nvPr/>
        </p:nvCxnSpPr>
        <p:spPr>
          <a:xfrm>
            <a:off x="2121763" y="1464128"/>
            <a:ext cx="3080552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38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9F7029E-012B-6841-A17C-361E036BF301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DCDAA-9478-B04B-AAF7-174BF2D1C779}"/>
              </a:ext>
            </a:extLst>
          </p:cNvPr>
          <p:cNvSpPr txBox="1"/>
          <p:nvPr/>
        </p:nvSpPr>
        <p:spPr>
          <a:xfrm>
            <a:off x="569275" y="439185"/>
            <a:ext cx="656565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spc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인공지능이 스피커 프로그램을 발전시켜 봅시다</a:t>
            </a:r>
            <a:endParaRPr lang="ko-KR" altLang="en-US" sz="4000" b="1" kern="100" spc="0" dirty="0">
              <a:solidFill>
                <a:schemeClr val="bg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9F389F-191B-4FCD-8A17-7900CD7D6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1357" y1="41425" x2="65487" y2="45646"/>
                        <a14:foregroundMark x1="67552" y1="37467" x2="66667" y2="42480"/>
                        <a14:foregroundMark x1="65487" y1="41689" x2="66077" y2="48021"/>
                        <a14:foregroundMark x1="69617" y1="46966" x2="72566" y2="50132"/>
                        <a14:foregroundMark x1="64307" y1="48021" x2="70501" y2="49340"/>
                        <a14:foregroundMark x1="52212" y1="39050" x2="53097" y2="42480"/>
                        <a14:foregroundMark x1="55457" y1="51187" x2="56932" y2="51187"/>
                        <a14:foregroundMark x1="53687" y1="48021" x2="53982" y2="48813"/>
                        <a14:foregroundMark x1="53982" y1="47757" x2="54277" y2="48813"/>
                        <a14:foregroundMark x1="55752" y1="50660" x2="56342" y2="50660"/>
                        <a14:foregroundMark x1="54572" y1="50923" x2="56342" y2="50923"/>
                        <a14:foregroundMark x1="33923" y1="88127" x2="33628" y2="88127"/>
                        <a14:foregroundMark x1="32743" y1="88918" x2="34218" y2="89182"/>
                        <a14:foregroundMark x1="35693" y1="89182" x2="38938" y2="88654"/>
                        <a14:foregroundMark x1="43068" y1="88654" x2="45723" y2="88391"/>
                        <a14:foregroundMark x1="46903" y1="87071" x2="47198" y2="88127"/>
                        <a14:foregroundMark x1="46018" y1="88918" x2="47493" y2="88918"/>
                        <a14:foregroundMark x1="46018" y1="89446" x2="46903" y2="89446"/>
                        <a14:foregroundMark x1="47198" y1="89446" x2="47493" y2="89446"/>
                        <a14:foregroundMark x1="47788" y1="88918" x2="47788" y2="89446"/>
                        <a14:foregroundMark x1="55457" y1="88918" x2="62242" y2="87863"/>
                        <a14:foregroundMark x1="64012" y1="87599" x2="64825" y2="87720"/>
                        <a14:foregroundMark x1="66667" y1="86807" x2="66962" y2="88391"/>
                        <a14:foregroundMark x1="67552" y1="86544" x2="68142" y2="88391"/>
                        <a14:foregroundMark x1="66667" y1="88918" x2="67552" y2="88918"/>
                        <a14:foregroundMark x1="68437" y1="89446" x2="68437" y2="89446"/>
                        <a14:backgroundMark x1="56932" y1="25330" x2="58997" y2="26121"/>
                        <a14:backgroundMark x1="55752" y1="25858" x2="57817" y2="29551"/>
                        <a14:backgroundMark x1="54277" y1="25858" x2="55457" y2="30079"/>
                        <a14:backgroundMark x1="54277" y1="26649" x2="56342" y2="27704"/>
                        <a14:backgroundMark x1="56047" y1="24802" x2="58702" y2="26913"/>
                        <a14:backgroundMark x1="56932" y1="24802" x2="57817" y2="26121"/>
                        <a14:backgroundMark x1="55752" y1="23219" x2="58997" y2="24274"/>
                        <a14:backgroundMark x1="56932" y1="31135" x2="58997" y2="31926"/>
                        <a14:backgroundMark x1="49558" y1="29551" x2="48673" y2="32190"/>
                        <a14:backgroundMark x1="52212" y1="26913" x2="43363" y2="33773"/>
                        <a14:backgroundMark x1="55175" y1="48616" x2="55764" y2="49248"/>
                        <a14:backgroundMark x1="43363" y1="48021" x2="44248" y2="40106"/>
                        <a14:backgroundMark x1="36283" y1="47230" x2="36283" y2="47230"/>
                        <a14:backgroundMark x1="66077" y1="91293" x2="68142" y2="91557"/>
                        <a14:backgroundMark x1="68732" y1="91293" x2="66667" y2="90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5620" y="1258996"/>
            <a:ext cx="2720051" cy="30410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17C87F-91D2-6D42-90F2-41F45DC24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2" y="100742"/>
            <a:ext cx="1130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46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DD7BA-6B60-1A42-BF9C-11A32890C81E}"/>
              </a:ext>
            </a:extLst>
          </p:cNvPr>
          <p:cNvSpPr txBox="1"/>
          <p:nvPr/>
        </p:nvSpPr>
        <p:spPr>
          <a:xfrm>
            <a:off x="1695635" y="959702"/>
            <a:ext cx="392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C1A2BB4-DEEB-0540-AD74-CC0FC00E68EC}"/>
              </a:ext>
            </a:extLst>
          </p:cNvPr>
          <p:cNvCxnSpPr>
            <a:cxnSpLocks/>
          </p:cNvCxnSpPr>
          <p:nvPr/>
        </p:nvCxnSpPr>
        <p:spPr>
          <a:xfrm>
            <a:off x="1819922" y="148444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7A20B9-28F5-7B40-B6EE-F54BE9FD8159}"/>
              </a:ext>
            </a:extLst>
          </p:cNvPr>
          <p:cNvSpPr txBox="1"/>
          <p:nvPr/>
        </p:nvSpPr>
        <p:spPr>
          <a:xfrm>
            <a:off x="1695635" y="1818030"/>
            <a:ext cx="531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0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234F9A-A46F-44E5-9892-0DDB2AB38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07" y="1174189"/>
            <a:ext cx="4235986" cy="237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C88825E-40F5-4322-866A-3FE90D91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0" y="2777870"/>
            <a:ext cx="1859280" cy="1243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1FAEEE-EE72-4B97-A338-51DB349EDDB2}"/>
              </a:ext>
            </a:extLst>
          </p:cNvPr>
          <p:cNvSpPr txBox="1"/>
          <p:nvPr/>
        </p:nvSpPr>
        <p:spPr>
          <a:xfrm>
            <a:off x="4501813" y="362141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kumimoji="1"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956</a:t>
            </a:r>
            <a:r>
              <a:rPr kumimoji="1"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</a:t>
            </a:r>
            <a:endParaRPr kumimoji="1"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r"/>
            <a:r>
              <a:rPr kumimoji="1" lang="ko-KR" altLang="en-US" sz="1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다트머스</a:t>
            </a:r>
            <a:r>
              <a:rPr kumimoji="1"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학회</a:t>
            </a:r>
            <a:endParaRPr kumimoji="1" lang="ko-Kore-KR" altLang="en-US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AC1D0-8E6F-452B-AFC3-686985D26C81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722962-1DFE-4115-9832-68DC25EB0EE9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F0247-FD12-445F-8C8A-B55C7E57D2E1}"/>
              </a:ext>
            </a:extLst>
          </p:cNvPr>
          <p:cNvSpPr txBox="1"/>
          <p:nvPr/>
        </p:nvSpPr>
        <p:spPr>
          <a:xfrm>
            <a:off x="2695638" y="1275979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kumimoji="1" lang="ko-KR" altLang="en-US" sz="24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</a:t>
            </a:r>
            <a:r>
              <a:rPr kumimoji="1" lang="en-US" altLang="ko-KR" sz="24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endParaRPr kumimoji="1" lang="ko-Kore-KR" altLang="en-US" sz="24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274A4-54B4-4D77-A5C5-5791BED9BE41}"/>
              </a:ext>
            </a:extLst>
          </p:cNvPr>
          <p:cNvSpPr txBox="1"/>
          <p:nvPr/>
        </p:nvSpPr>
        <p:spPr>
          <a:xfrm>
            <a:off x="1490180" y="1848683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kumimoji="1"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              </a:t>
            </a:r>
            <a:r>
              <a:rPr kumimoji="1"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kumimoji="1"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컴퓨터로 모방한 시스템</a:t>
            </a:r>
            <a:endParaRPr kumimoji="1" lang="ko-Kore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4092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7E0E8-A899-4147-B6DE-7476A9F38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227" y="667001"/>
            <a:ext cx="2032747" cy="33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094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157503-B57D-4CA5-BA61-02BD3CDE5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6" y="667001"/>
            <a:ext cx="2090029" cy="34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4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301DA6-2C79-447A-8D7F-06E6CA915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351" y="667001"/>
            <a:ext cx="2020499" cy="33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58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5DA654-0686-4837-825E-95B332BF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538" y="704193"/>
            <a:ext cx="1954125" cy="33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83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A0C34D-C298-44E1-BC08-0F7A0325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07" y="1174189"/>
            <a:ext cx="4235986" cy="237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61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541FB5-9ABF-E54B-8C60-2C416F9BCC88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429ADA-6E1E-DE46-BB74-E731288A8052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CF696-6AE3-C347-A6BE-BF4CF5228F4A}"/>
              </a:ext>
            </a:extLst>
          </p:cNvPr>
          <p:cNvSpPr txBox="1"/>
          <p:nvPr/>
        </p:nvSpPr>
        <p:spPr>
          <a:xfrm>
            <a:off x="1695635" y="2021230"/>
            <a:ext cx="531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프로그램을 어떻게 바꿔보고 싶나요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블록을 사용해야 하나요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EA5FC-3E42-024E-A821-1F4CB209A698}"/>
              </a:ext>
            </a:extLst>
          </p:cNvPr>
          <p:cNvSpPr txBox="1"/>
          <p:nvPr/>
        </p:nvSpPr>
        <p:spPr>
          <a:xfrm>
            <a:off x="1695635" y="959702"/>
            <a:ext cx="3923930" cy="68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 발전 시킬 부분이 있는지 찾아보고 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자유롭게 프로그램을 변형해봅시다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13B678B-45ED-BF4E-8B6C-7564F969C2F9}"/>
              </a:ext>
            </a:extLst>
          </p:cNvPr>
          <p:cNvCxnSpPr>
            <a:cxnSpLocks/>
          </p:cNvCxnSpPr>
          <p:nvPr/>
        </p:nvCxnSpPr>
        <p:spPr>
          <a:xfrm>
            <a:off x="1819922" y="178372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972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5869C0-3B5E-4D49-9A62-3E9BA8A83D7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12A96-9D70-8B41-988F-BAE62E6CC71A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2D0719-77C3-42D6-94E4-0B52DF2C8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17" y="2685327"/>
            <a:ext cx="1216283" cy="1214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EDC2D6-86B0-C343-B907-2C2B47358302}"/>
              </a:ext>
            </a:extLst>
          </p:cNvPr>
          <p:cNvSpPr txBox="1"/>
          <p:nvPr/>
        </p:nvSpPr>
        <p:spPr>
          <a:xfrm>
            <a:off x="1695635" y="1899310"/>
            <a:ext cx="531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인상적인 프로그램은 무엇인가요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이유는 무엇인가요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94258-66E6-2F4A-936F-ACB881358C43}"/>
              </a:ext>
            </a:extLst>
          </p:cNvPr>
          <p:cNvSpPr txBox="1"/>
          <p:nvPr/>
        </p:nvSpPr>
        <p:spPr>
          <a:xfrm>
            <a:off x="1305017" y="959702"/>
            <a:ext cx="470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변형한 프로그램을 친구들과 서로 공유해봅시다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1F445C9-7F68-624D-91D8-2A729524D3B5}"/>
              </a:ext>
            </a:extLst>
          </p:cNvPr>
          <p:cNvCxnSpPr>
            <a:cxnSpLocks/>
          </p:cNvCxnSpPr>
          <p:nvPr/>
        </p:nvCxnSpPr>
        <p:spPr>
          <a:xfrm>
            <a:off x="1455938" y="1464128"/>
            <a:ext cx="4403324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892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431ABD0-351C-DB4A-B560-004D04272598}"/>
              </a:ext>
            </a:extLst>
          </p:cNvPr>
          <p:cNvSpPr/>
          <p:nvPr/>
        </p:nvSpPr>
        <p:spPr>
          <a:xfrm>
            <a:off x="-210312" y="268357"/>
            <a:ext cx="7671816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2934C9-8C26-4131-907A-D8C1BF75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677" y="2298745"/>
            <a:ext cx="1805651" cy="1885501"/>
          </a:xfrm>
          <a:prstGeom prst="rect">
            <a:avLst/>
          </a:prstGeom>
        </p:spPr>
      </p:pic>
      <p:pic>
        <p:nvPicPr>
          <p:cNvPr id="9" name="그림 8" descr="앉아있는, 녹색, 옅은, 교통이(가) 표시된 사진&#10;&#10;자동 생성된 설명">
            <a:extLst>
              <a:ext uri="{FF2B5EF4-FFF2-40B4-BE49-F238E27FC236}">
                <a16:creationId xmlns:a16="http://schemas.microsoft.com/office/drawing/2014/main" id="{3C7F57B0-1839-974D-A6A4-89126EBC5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97" y="64386"/>
            <a:ext cx="1199474" cy="1199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979B1-4691-7745-BF7B-C5132F7D2C79}"/>
              </a:ext>
            </a:extLst>
          </p:cNvPr>
          <p:cNvSpPr txBox="1"/>
          <p:nvPr/>
        </p:nvSpPr>
        <p:spPr>
          <a:xfrm>
            <a:off x="553673" y="438976"/>
            <a:ext cx="620785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인공지능이 우리 생활에 미치는</a:t>
            </a:r>
            <a:endParaRPr lang="en-US" altLang="ko-KR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영향에 대해 이야기를 나눠봅시다</a:t>
            </a:r>
          </a:p>
        </p:txBody>
      </p:sp>
    </p:spTree>
    <p:extLst>
      <p:ext uri="{BB962C8B-B14F-4D97-AF65-F5344CB8AC3E}">
        <p14:creationId xmlns:p14="http://schemas.microsoft.com/office/powerpoint/2010/main" val="3689221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F1DE0-3108-AC4A-AA74-E63CE20BA038}"/>
              </a:ext>
            </a:extLst>
          </p:cNvPr>
          <p:cNvSpPr txBox="1"/>
          <p:nvPr/>
        </p:nvSpPr>
        <p:spPr>
          <a:xfrm>
            <a:off x="1695635" y="1919630"/>
            <a:ext cx="531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7FCCA-8F7A-AF46-88AC-1BF042289342}"/>
              </a:ext>
            </a:extLst>
          </p:cNvPr>
          <p:cNvSpPr txBox="1"/>
          <p:nvPr/>
        </p:nvSpPr>
        <p:spPr>
          <a:xfrm>
            <a:off x="1695635" y="959702"/>
            <a:ext cx="392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8A9AC5B-A52A-C147-BC02-C8895823BB8A}"/>
              </a:ext>
            </a:extLst>
          </p:cNvPr>
          <p:cNvCxnSpPr>
            <a:cxnSpLocks/>
          </p:cNvCxnSpPr>
          <p:nvPr/>
        </p:nvCxnSpPr>
        <p:spPr>
          <a:xfrm>
            <a:off x="1819922" y="146412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864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092650-2270-4293-B5FB-26D702B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939" y="1747018"/>
            <a:ext cx="3545322" cy="17044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2549681" y="663300"/>
            <a:ext cx="221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생활 속 인공지능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07454-D635-44B4-8244-0B56866D91E1}"/>
              </a:ext>
            </a:extLst>
          </p:cNvPr>
          <p:cNvSpPr txBox="1"/>
          <p:nvPr/>
        </p:nvSpPr>
        <p:spPr>
          <a:xfrm>
            <a:off x="3326419" y="1132831"/>
            <a:ext cx="66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DB8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OCR</a:t>
            </a:r>
            <a:endParaRPr lang="ko-KR" altLang="en-US" sz="1800" b="1" dirty="0">
              <a:solidFill>
                <a:srgbClr val="00DB8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F6B4CC-0BBC-BB44-9CBD-E4E4785CDC29}"/>
              </a:ext>
            </a:extLst>
          </p:cNvPr>
          <p:cNvSpPr/>
          <p:nvPr/>
        </p:nvSpPr>
        <p:spPr>
          <a:xfrm>
            <a:off x="1884939" y="1747018"/>
            <a:ext cx="3545322" cy="170448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880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5CAC1D0-8E6F-452B-AFC3-686985D26C81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722962-1DFE-4115-9832-68DC25EB0EE9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39B43-1D29-4D65-AC2F-A2CEFA06343D}"/>
              </a:ext>
            </a:extLst>
          </p:cNvPr>
          <p:cNvSpPr txBox="1"/>
          <p:nvPr/>
        </p:nvSpPr>
        <p:spPr>
          <a:xfrm>
            <a:off x="1633180" y="1830777"/>
            <a:ext cx="159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사람의 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35831A-3A62-4682-AC04-ADDD3EB96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0" y="2777870"/>
            <a:ext cx="1859280" cy="1243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E7F020-E0AB-4AC2-893B-90AA35CD42F8}"/>
              </a:ext>
            </a:extLst>
          </p:cNvPr>
          <p:cNvSpPr txBox="1"/>
          <p:nvPr/>
        </p:nvSpPr>
        <p:spPr>
          <a:xfrm>
            <a:off x="4501813" y="362141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kumimoji="1"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956</a:t>
            </a:r>
            <a:r>
              <a:rPr kumimoji="1"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</a:t>
            </a:r>
            <a:endParaRPr kumimoji="1" lang="en-US" altLang="ko-KR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r"/>
            <a:r>
              <a:rPr kumimoji="1" lang="ko-KR" altLang="en-US" sz="1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다트머스</a:t>
            </a:r>
            <a:r>
              <a:rPr kumimoji="1"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학회</a:t>
            </a:r>
            <a:endParaRPr kumimoji="1" lang="ko-Kore-KR" altLang="en-US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B39B7-4C42-1C40-9118-CD40888FC70E}"/>
              </a:ext>
            </a:extLst>
          </p:cNvPr>
          <p:cNvSpPr txBox="1"/>
          <p:nvPr/>
        </p:nvSpPr>
        <p:spPr>
          <a:xfrm>
            <a:off x="2695638" y="1275979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kumimoji="1" lang="ko-KR" altLang="en-US" sz="24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</a:t>
            </a:r>
            <a:r>
              <a:rPr kumimoji="1" lang="en-US" altLang="ko-KR" sz="24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endParaRPr kumimoji="1" lang="ko-Kore-KR" altLang="en-US" sz="2400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6E50D-1CDE-D645-9BB1-C9959093B523}"/>
              </a:ext>
            </a:extLst>
          </p:cNvPr>
          <p:cNvSpPr txBox="1"/>
          <p:nvPr/>
        </p:nvSpPr>
        <p:spPr>
          <a:xfrm>
            <a:off x="1490180" y="1848683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kumimoji="1"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              </a:t>
            </a:r>
            <a:r>
              <a:rPr kumimoji="1"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kumimoji="1"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컴퓨터로 모방한 시스템</a:t>
            </a:r>
            <a:endParaRPr kumimoji="1" lang="ko-Kore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064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2549681" y="663300"/>
            <a:ext cx="221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생활 속 인공지능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07454-D635-44B4-8244-0B56866D91E1}"/>
              </a:ext>
            </a:extLst>
          </p:cNvPr>
          <p:cNvSpPr txBox="1"/>
          <p:nvPr/>
        </p:nvSpPr>
        <p:spPr>
          <a:xfrm>
            <a:off x="2221953" y="1132831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 err="1">
                <a:solidFill>
                  <a:srgbClr val="00DB8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클로바</a:t>
            </a:r>
            <a:r>
              <a:rPr lang="ko-KR" altLang="en-US" sz="1800" b="1" dirty="0">
                <a:solidFill>
                  <a:srgbClr val="00DB8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00DB8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OCR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체험해봅시다</a:t>
            </a:r>
            <a:endParaRPr lang="ko-KR" altLang="en-US" sz="1800" b="1" dirty="0">
              <a:solidFill>
                <a:srgbClr val="599DF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36388A-871F-4994-96E6-808EA57572A6}"/>
              </a:ext>
            </a:extLst>
          </p:cNvPr>
          <p:cNvSpPr/>
          <p:nvPr/>
        </p:nvSpPr>
        <p:spPr>
          <a:xfrm>
            <a:off x="2621900" y="2011767"/>
            <a:ext cx="20714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" altLang="ko-Kore-KR" sz="16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</a:t>
            </a:r>
            <a:r>
              <a:rPr lang="en" altLang="ko-Kore-KR" sz="1600" u="sng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clova.ai</a:t>
            </a:r>
            <a:r>
              <a:rPr lang="en" altLang="ko-Kore-KR" sz="16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/</a:t>
            </a:r>
            <a:r>
              <a:rPr lang="en" altLang="ko-Kore-KR" sz="1600" u="sng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ocr</a:t>
            </a:r>
            <a:endParaRPr lang="en" altLang="ko-Kore-KR" sz="16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031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2549681" y="663300"/>
            <a:ext cx="221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생활 속 인공지능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20C4A-EECD-49E7-A727-178B0D87FFE6}"/>
              </a:ext>
            </a:extLst>
          </p:cNvPr>
          <p:cNvSpPr txBox="1"/>
          <p:nvPr/>
        </p:nvSpPr>
        <p:spPr>
          <a:xfrm>
            <a:off x="2328550" y="1142119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DB8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문장을 읽어주는 인공지능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CD2BE-73E1-48C4-AC1E-71900EE55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949" y="1728671"/>
            <a:ext cx="3559303" cy="19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46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2549681" y="663300"/>
            <a:ext cx="221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생활 속 인공지능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07454-D635-44B4-8244-0B56866D91E1}"/>
              </a:ext>
            </a:extLst>
          </p:cNvPr>
          <p:cNvSpPr txBox="1"/>
          <p:nvPr/>
        </p:nvSpPr>
        <p:spPr>
          <a:xfrm>
            <a:off x="2142605" y="1132831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 err="1">
                <a:solidFill>
                  <a:srgbClr val="00DB8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클로바</a:t>
            </a:r>
            <a:r>
              <a:rPr lang="ko-KR" altLang="en-US" sz="1800" b="1" dirty="0">
                <a:solidFill>
                  <a:srgbClr val="00DB8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보이스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r>
              <a:rPr lang="ko-KR" altLang="en-US" sz="1800" b="1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체험해봅시다</a:t>
            </a:r>
            <a:endParaRPr lang="ko-KR" altLang="en-US" sz="1800" b="1" dirty="0">
              <a:solidFill>
                <a:srgbClr val="599DF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36388A-871F-4994-96E6-808EA57572A6}"/>
              </a:ext>
            </a:extLst>
          </p:cNvPr>
          <p:cNvSpPr/>
          <p:nvPr/>
        </p:nvSpPr>
        <p:spPr>
          <a:xfrm>
            <a:off x="2267156" y="2011767"/>
            <a:ext cx="27808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" altLang="ko-Kore-KR" sz="16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https://www.clova.ai/voice</a:t>
            </a:r>
            <a:endParaRPr lang="en" altLang="ko-Kore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792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2549681" y="663300"/>
            <a:ext cx="221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생활 속 인공지능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20C4A-EECD-49E7-A727-178B0D87FFE6}"/>
              </a:ext>
            </a:extLst>
          </p:cNvPr>
          <p:cNvSpPr txBox="1"/>
          <p:nvPr/>
        </p:nvSpPr>
        <p:spPr>
          <a:xfrm>
            <a:off x="2643540" y="1142119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DB8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실내 자율주행 로봇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660E0F-BC77-4B57-A1E6-314268BF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54" y="1785025"/>
            <a:ext cx="3491493" cy="179050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9575A8-67DE-4FA5-82DC-B032D8CA8F47}"/>
              </a:ext>
            </a:extLst>
          </p:cNvPr>
          <p:cNvSpPr/>
          <p:nvPr/>
        </p:nvSpPr>
        <p:spPr>
          <a:xfrm>
            <a:off x="2271671" y="3718643"/>
            <a:ext cx="277185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u="sng" dirty="0">
                <a:solidFill>
                  <a:srgbClr val="2222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https://tv.naver.com/v/4989239</a:t>
            </a:r>
            <a:endParaRPr lang="en" altLang="ko-Kore-KR" u="sng" dirty="0">
              <a:solidFill>
                <a:srgbClr val="2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3438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6D909C-CE35-E742-A929-43B75C4169A4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C9AC6C-D555-A043-AEEB-091F09492963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BD539-27CC-2D4C-9573-522DAE3773D2}"/>
              </a:ext>
            </a:extLst>
          </p:cNvPr>
          <p:cNvSpPr txBox="1"/>
          <p:nvPr/>
        </p:nvSpPr>
        <p:spPr>
          <a:xfrm>
            <a:off x="1695635" y="959702"/>
            <a:ext cx="392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인공지능이 우리 생활에 미치는 영향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AA218C0B-8E8B-7042-8C0C-B840B2EE2856}"/>
              </a:ext>
            </a:extLst>
          </p:cNvPr>
          <p:cNvCxnSpPr>
            <a:cxnSpLocks/>
          </p:cNvCxnSpPr>
          <p:nvPr/>
        </p:nvCxnSpPr>
        <p:spPr>
          <a:xfrm>
            <a:off x="1819922" y="146412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27D5E0-D1E7-2A48-9D0B-FD004E279AD2}"/>
              </a:ext>
            </a:extLst>
          </p:cNvPr>
          <p:cNvSpPr txBox="1"/>
          <p:nvPr/>
        </p:nvSpPr>
        <p:spPr>
          <a:xfrm>
            <a:off x="1238821" y="2021230"/>
            <a:ext cx="531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인공지능이 적용된 제품 또는 서비스를 조사해봅시다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해당 인공지능 기술은 우리 생활에 어떤 도움을 주나요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3653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4CAE3-F9DB-4372-8036-8D44E628743F}"/>
              </a:ext>
            </a:extLst>
          </p:cNvPr>
          <p:cNvSpPr txBox="1"/>
          <p:nvPr/>
        </p:nvSpPr>
        <p:spPr>
          <a:xfrm>
            <a:off x="702196" y="1407959"/>
            <a:ext cx="5910807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친구들이 조사한 인공지능 제품 또는 서비스 중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가장 인상 깊은 것은 무엇인가요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</a:t>
            </a:r>
          </a:p>
          <a:p>
            <a:pPr>
              <a:lnSpc>
                <a:spcPct val="110000"/>
              </a:lnSpc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그 이유는 무엇인가요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29405-E4F6-CF4C-AF85-2572BA3BA1F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33F1CE-DA60-2749-A5CB-28ED719387FA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7418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E1EB22-DB23-A648-BFC6-89CA918FE80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E2DF56-93A0-F04E-8FCF-E2D954273C4B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E047-FFB0-2A46-AC05-0ABBD3F4D35F}"/>
              </a:ext>
            </a:extLst>
          </p:cNvPr>
          <p:cNvSpPr txBox="1"/>
          <p:nvPr/>
        </p:nvSpPr>
        <p:spPr>
          <a:xfrm>
            <a:off x="412265" y="1734234"/>
            <a:ext cx="6724514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 기술이 가져올 수 있는 부정적인 면은 무엇이 있을까요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3732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4CAE3-F9DB-4372-8036-8D44E628743F}"/>
              </a:ext>
            </a:extLst>
          </p:cNvPr>
          <p:cNvSpPr txBox="1"/>
          <p:nvPr/>
        </p:nvSpPr>
        <p:spPr>
          <a:xfrm>
            <a:off x="1097443" y="1765889"/>
            <a:ext cx="512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이러한 부정적인 면을 어떻게 예방할 수 있을까요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1B7E5-2DC5-0349-A147-BA9EE29CECAA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FB0A39-F745-014A-8A8D-2A00859C0FE8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4528F-4AE3-9E48-A53F-D4EEB4BE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809" y="2441360"/>
            <a:ext cx="1386942" cy="14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849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BC0A3-F7D4-4349-95A7-DB77BA9BA61A}"/>
              </a:ext>
            </a:extLst>
          </p:cNvPr>
          <p:cNvSpPr txBox="1"/>
          <p:nvPr/>
        </p:nvSpPr>
        <p:spPr>
          <a:xfrm>
            <a:off x="1817192" y="1011127"/>
            <a:ext cx="3680815" cy="689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주제에서 배운 내용을 생각하며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pPr algn="ctr">
              <a:lnSpc>
                <a:spcPct val="110000"/>
              </a:lnSpc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스스로 평가해봅시다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49463A8-1B36-D54D-82DA-14D50B749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392105"/>
              </p:ext>
            </p:extLst>
          </p:nvPr>
        </p:nvGraphicFramePr>
        <p:xfrm>
          <a:off x="308055" y="1911016"/>
          <a:ext cx="6675792" cy="1612216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5213856">
                  <a:extLst>
                    <a:ext uri="{9D8B030D-6E8A-4147-A177-3AD203B41FA5}">
                      <a16:colId xmlns:a16="http://schemas.microsoft.com/office/drawing/2014/main" val="2715286292"/>
                    </a:ext>
                  </a:extLst>
                </a:gridCol>
                <a:gridCol w="1461936">
                  <a:extLst>
                    <a:ext uri="{9D8B030D-6E8A-4147-A177-3AD203B41FA5}">
                      <a16:colId xmlns:a16="http://schemas.microsoft.com/office/drawing/2014/main" val="4073579890"/>
                    </a:ext>
                  </a:extLst>
                </a:gridCol>
              </a:tblGrid>
              <a:tr h="455791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인공지능이 무엇인지 설명할 수 있다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44000" marR="144000" marT="0" marB="7200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0" marB="72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176075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인공지능 스피커 프로그램을 만들 수 있다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44000" marR="144000" marT="0" marB="7200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0" marB="72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777631"/>
                  </a:ext>
                </a:extLst>
              </a:tr>
              <a:tr h="668275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생활 속 인공지능의 사례를 알고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인공지능이 우리 생활에 미치는 영향에 대해 </a:t>
                      </a:r>
                      <a:endParaRPr lang="en-US" altLang="ko-KR" sz="1200" b="1" kern="0" spc="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이야기할 수 있다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44000" marR="144000" marT="0" marB="7200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0" marB="72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62443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3AC9A0D7-8F43-D645-9710-3C65188E3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40" y="814115"/>
            <a:ext cx="848952" cy="8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1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EE8C0-880E-F546-9999-7511A67311E6}"/>
              </a:ext>
            </a:extLst>
          </p:cNvPr>
          <p:cNvSpPr txBox="1"/>
          <p:nvPr/>
        </p:nvSpPr>
        <p:spPr>
          <a:xfrm>
            <a:off x="367990" y="3142234"/>
            <a:ext cx="6579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저작물은 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저작자표시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비영리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4.0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국제 라이선스에 따라 이용할 수 있습니다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라이선스 조건에도 불구하고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강사들이 교육 목적으로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사립학교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지역아동센터 등 공공기관에서 진행하는 수업만 해당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사용하는 경우에만 영리 목적의 사용이 허용되며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출판사 또는 학원 등 영리기관에서의 사용은 금지됩니다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kumimoji="1" lang="ko-Kore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26497-9C97-874B-B95F-B037185C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7" y="2757997"/>
            <a:ext cx="965509" cy="3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">
            <a:extLst>
              <a:ext uri="{FF2B5EF4-FFF2-40B4-BE49-F238E27FC236}">
                <a16:creationId xmlns:a16="http://schemas.microsoft.com/office/drawing/2014/main" id="{8D3C4F19-C185-4392-9B39-AC52D4A4C975}"/>
              </a:ext>
            </a:extLst>
          </p:cNvPr>
          <p:cNvSpPr/>
          <p:nvPr/>
        </p:nvSpPr>
        <p:spPr>
          <a:xfrm>
            <a:off x="3042085" y="1892295"/>
            <a:ext cx="1231030" cy="782240"/>
          </a:xfrm>
          <a:prstGeom prst="roundRect">
            <a:avLst/>
          </a:prstGeom>
          <a:noFill/>
          <a:ln>
            <a:solidFill>
              <a:srgbClr val="599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인공지능이</a:t>
            </a:r>
            <a:r>
              <a:rPr kumimoji="1"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kumimoji="1" lang="en-US" altLang="ko-KR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다루는 분야</a:t>
            </a:r>
            <a:endParaRPr kumimoji="1" lang="ko-Kore-KR" altLang="en-US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B5F20E-BC28-47BE-97AF-19CF613EA200}"/>
              </a:ext>
            </a:extLst>
          </p:cNvPr>
          <p:cNvSpPr/>
          <p:nvPr/>
        </p:nvSpPr>
        <p:spPr>
          <a:xfrm>
            <a:off x="780898" y="933461"/>
            <a:ext cx="1454179" cy="958833"/>
          </a:xfrm>
          <a:prstGeom prst="ellipse">
            <a:avLst/>
          </a:prstGeom>
          <a:noFill/>
          <a:ln>
            <a:solidFill>
              <a:srgbClr val="599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spc="-1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문제해결과</a:t>
            </a:r>
            <a:endParaRPr kumimoji="1" lang="en-US" altLang="ko-Kore-KR" sz="1400" spc="-1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kumimoji="1" lang="ko-Kore-KR" altLang="en-US" sz="1400" spc="-1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탐색</a:t>
            </a:r>
          </a:p>
        </p:txBody>
      </p:sp>
      <p:cxnSp>
        <p:nvCxnSpPr>
          <p:cNvPr id="15" name="직선 연결선[R] 8">
            <a:extLst>
              <a:ext uri="{FF2B5EF4-FFF2-40B4-BE49-F238E27FC236}">
                <a16:creationId xmlns:a16="http://schemas.microsoft.com/office/drawing/2014/main" id="{D70E6CC2-35EC-47C9-9E1B-53F036F84C3B}"/>
              </a:ext>
            </a:extLst>
          </p:cNvPr>
          <p:cNvCxnSpPr>
            <a:cxnSpLocks/>
          </p:cNvCxnSpPr>
          <p:nvPr/>
        </p:nvCxnSpPr>
        <p:spPr>
          <a:xfrm flipH="1" flipV="1">
            <a:off x="2462577" y="1681480"/>
            <a:ext cx="530628" cy="213100"/>
          </a:xfrm>
          <a:prstGeom prst="line">
            <a:avLst/>
          </a:prstGeom>
          <a:ln w="38100">
            <a:solidFill>
              <a:srgbClr val="599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48">
            <a:extLst>
              <a:ext uri="{FF2B5EF4-FFF2-40B4-BE49-F238E27FC236}">
                <a16:creationId xmlns:a16="http://schemas.microsoft.com/office/drawing/2014/main" id="{189AF919-649A-4B90-8EF7-4A9DF600E6F5}"/>
              </a:ext>
            </a:extLst>
          </p:cNvPr>
          <p:cNvCxnSpPr>
            <a:cxnSpLocks/>
          </p:cNvCxnSpPr>
          <p:nvPr/>
        </p:nvCxnSpPr>
        <p:spPr>
          <a:xfrm flipH="1" flipV="1">
            <a:off x="4321997" y="2678439"/>
            <a:ext cx="580920" cy="206437"/>
          </a:xfrm>
          <a:prstGeom prst="line">
            <a:avLst/>
          </a:prstGeom>
          <a:ln w="38100">
            <a:solidFill>
              <a:srgbClr val="599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49">
            <a:extLst>
              <a:ext uri="{FF2B5EF4-FFF2-40B4-BE49-F238E27FC236}">
                <a16:creationId xmlns:a16="http://schemas.microsoft.com/office/drawing/2014/main" id="{BD61EB96-90CC-4242-A545-6408D50C172A}"/>
              </a:ext>
            </a:extLst>
          </p:cNvPr>
          <p:cNvCxnSpPr>
            <a:cxnSpLocks/>
          </p:cNvCxnSpPr>
          <p:nvPr/>
        </p:nvCxnSpPr>
        <p:spPr>
          <a:xfrm flipV="1">
            <a:off x="4321996" y="1682622"/>
            <a:ext cx="580921" cy="210815"/>
          </a:xfrm>
          <a:prstGeom prst="line">
            <a:avLst/>
          </a:prstGeom>
          <a:ln w="38100">
            <a:solidFill>
              <a:srgbClr val="599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50">
            <a:extLst>
              <a:ext uri="{FF2B5EF4-FFF2-40B4-BE49-F238E27FC236}">
                <a16:creationId xmlns:a16="http://schemas.microsoft.com/office/drawing/2014/main" id="{CC07CA0A-0EFE-450E-8A0D-62ECF9C7C237}"/>
              </a:ext>
            </a:extLst>
          </p:cNvPr>
          <p:cNvCxnSpPr>
            <a:cxnSpLocks/>
          </p:cNvCxnSpPr>
          <p:nvPr/>
        </p:nvCxnSpPr>
        <p:spPr>
          <a:xfrm flipV="1">
            <a:off x="2462577" y="2678440"/>
            <a:ext cx="530627" cy="230619"/>
          </a:xfrm>
          <a:prstGeom prst="line">
            <a:avLst/>
          </a:prstGeom>
          <a:ln w="38100">
            <a:solidFill>
              <a:srgbClr val="599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0C97C4-3534-4E14-A636-C0B8DE9FD410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008D46-A81E-445D-9BE6-D420376982D2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4C77948-B387-47D7-B822-8FA0C7ABBD0B}"/>
              </a:ext>
            </a:extLst>
          </p:cNvPr>
          <p:cNvSpPr/>
          <p:nvPr/>
        </p:nvSpPr>
        <p:spPr>
          <a:xfrm>
            <a:off x="5080124" y="933461"/>
            <a:ext cx="1454178" cy="958833"/>
          </a:xfrm>
          <a:prstGeom prst="ellipse">
            <a:avLst/>
          </a:prstGeom>
          <a:noFill/>
          <a:ln>
            <a:solidFill>
              <a:srgbClr val="599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pc="-1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논리적 </a:t>
            </a:r>
            <a:endParaRPr kumimoji="1" lang="en-US" altLang="ko-KR" sz="1400" spc="-1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kumimoji="1" lang="ko-KR" altLang="en-US" sz="1400" spc="-1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추론</a:t>
            </a:r>
            <a:endParaRPr kumimoji="1" lang="ko-Kore-KR" altLang="en-US" sz="1400" spc="-1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CF2B54-37E0-4A8D-88D4-E3E75B242C49}"/>
              </a:ext>
            </a:extLst>
          </p:cNvPr>
          <p:cNvSpPr/>
          <p:nvPr/>
        </p:nvSpPr>
        <p:spPr>
          <a:xfrm>
            <a:off x="5080124" y="2523501"/>
            <a:ext cx="1454178" cy="958833"/>
          </a:xfrm>
          <a:prstGeom prst="ellipse">
            <a:avLst/>
          </a:prstGeom>
          <a:noFill/>
          <a:ln>
            <a:solidFill>
              <a:srgbClr val="599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pc="-1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</a:t>
            </a:r>
            <a:endParaRPr kumimoji="1" lang="ko-Kore-KR" altLang="en-US" sz="1400" spc="-1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B88C4A-51EA-421C-A2FB-399B0376CF52}"/>
              </a:ext>
            </a:extLst>
          </p:cNvPr>
          <p:cNvSpPr/>
          <p:nvPr/>
        </p:nvSpPr>
        <p:spPr>
          <a:xfrm>
            <a:off x="781593" y="2523501"/>
            <a:ext cx="1454178" cy="958833"/>
          </a:xfrm>
          <a:prstGeom prst="ellipse">
            <a:avLst/>
          </a:prstGeom>
          <a:noFill/>
          <a:ln>
            <a:solidFill>
              <a:srgbClr val="599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pc="-1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</a:t>
            </a:r>
            <a:endParaRPr kumimoji="1" lang="ko-Kore-KR" altLang="en-US" sz="1400" spc="-1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430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16" y="1765500"/>
            <a:ext cx="1266641" cy="13777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4420-4A62-5A4B-B8D9-C10A4443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041" y="3814478"/>
            <a:ext cx="1370143" cy="1106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6EAE65-F97A-4FA7-9E6C-195F746D0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16" y="1548351"/>
            <a:ext cx="3187547" cy="101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2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D19DDAC-7E55-43C7-90EF-48D1D008992D}"/>
              </a:ext>
            </a:extLst>
          </p:cNvPr>
          <p:cNvSpPr txBox="1"/>
          <p:nvPr/>
        </p:nvSpPr>
        <p:spPr>
          <a:xfrm>
            <a:off x="1081611" y="1241792"/>
            <a:ext cx="5334902" cy="177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ko-KR" altLang="en-US" sz="16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해결과 탐색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36525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해결</a:t>
            </a:r>
            <a:r>
              <a:rPr kumimoji="1"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kumimoji="1"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시작 상태에서 목적 상태까지 순서대로</a:t>
            </a:r>
            <a:endParaRPr kumimoji="1"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kumimoji="1"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kumimoji="1"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어떤 과정을 거치며 가장 효율적인 길을 찾는</a:t>
            </a:r>
            <a:r>
              <a:rPr kumimoji="1"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1"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것 </a:t>
            </a:r>
            <a:endParaRPr kumimoji="1"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ore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36525" indent="-1365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탐        색</a:t>
            </a:r>
            <a:r>
              <a:rPr kumimoji="1"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kumimoji="1"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여러 개의 후보들 중에서 더 좋은 후보를 찾는 것</a:t>
            </a:r>
            <a:endParaRPr kumimoji="1" lang="ko-Kore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3187C-8644-45A3-AB3F-D8D95C83BC88}"/>
              </a:ext>
            </a:extLst>
          </p:cNvPr>
          <p:cNvSpPr txBox="1"/>
          <p:nvPr/>
        </p:nvSpPr>
        <p:spPr>
          <a:xfrm>
            <a:off x="187881" y="266891"/>
            <a:ext cx="276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6B5564-F0E3-450B-8B60-1E22B1976586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E89885-76FF-46E3-92A2-C32311A8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628" y="1794778"/>
            <a:ext cx="1079770" cy="10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7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2158</TotalTime>
  <Words>2685</Words>
  <Application>Microsoft Office PowerPoint</Application>
  <PresentationFormat>사용자 지정</PresentationFormat>
  <Paragraphs>430</Paragraphs>
  <Slides>80</Slides>
  <Notes>80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8" baseType="lpstr">
      <vt:lpstr>Wingdings</vt:lpstr>
      <vt:lpstr>나눔스퀘어라운드 Bold</vt:lpstr>
      <vt:lpstr>Calibri Light</vt:lpstr>
      <vt:lpstr>Calibri</vt:lpstr>
      <vt:lpstr>Arial</vt:lpstr>
      <vt:lpstr>나눔스퀘어라운드 Regular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Clay</dc:creator>
  <cp:lastModifiedBy>CONNECT</cp:lastModifiedBy>
  <cp:revision>188</cp:revision>
  <dcterms:created xsi:type="dcterms:W3CDTF">2020-06-05T01:31:14Z</dcterms:created>
  <dcterms:modified xsi:type="dcterms:W3CDTF">2020-11-04T04:50:24Z</dcterms:modified>
</cp:coreProperties>
</file>